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546" r:id="rId3"/>
    <p:sldId id="547" r:id="rId4"/>
    <p:sldId id="555" r:id="rId5"/>
    <p:sldId id="557" r:id="rId6"/>
    <p:sldId id="623" r:id="rId7"/>
    <p:sldId id="550" r:id="rId8"/>
    <p:sldId id="551" r:id="rId9"/>
    <p:sldId id="552" r:id="rId10"/>
    <p:sldId id="554" r:id="rId11"/>
    <p:sldId id="553" r:id="rId12"/>
    <p:sldId id="290" r:id="rId13"/>
    <p:sldId id="291" r:id="rId14"/>
    <p:sldId id="292" r:id="rId15"/>
    <p:sldId id="257" r:id="rId16"/>
    <p:sldId id="276" r:id="rId17"/>
    <p:sldId id="261" r:id="rId18"/>
    <p:sldId id="310" r:id="rId19"/>
    <p:sldId id="263" r:id="rId20"/>
    <p:sldId id="266" r:id="rId21"/>
    <p:sldId id="267" r:id="rId22"/>
    <p:sldId id="268" r:id="rId23"/>
    <p:sldId id="264" r:id="rId24"/>
    <p:sldId id="269" r:id="rId25"/>
    <p:sldId id="270" r:id="rId26"/>
    <p:sldId id="272" r:id="rId27"/>
    <p:sldId id="275" r:id="rId28"/>
    <p:sldId id="274" r:id="rId29"/>
    <p:sldId id="271" r:id="rId30"/>
    <p:sldId id="306" r:id="rId31"/>
    <p:sldId id="315" r:id="rId32"/>
    <p:sldId id="558" r:id="rId33"/>
    <p:sldId id="319" r:id="rId34"/>
    <p:sldId id="32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81FD1"/>
    <a:srgbClr val="00C201"/>
    <a:srgbClr val="DDD203"/>
    <a:srgbClr val="00F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55"/>
    <p:restoredTop sz="91368"/>
  </p:normalViewPr>
  <p:slideViewPr>
    <p:cSldViewPr snapToGrid="0" snapToObjects="1">
      <p:cViewPr varScale="1">
        <p:scale>
          <a:sx n="139" d="100"/>
          <a:sy n="139" d="100"/>
        </p:scale>
        <p:origin x="1232"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12/1/23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a:t>
            </a:fld>
            <a:endParaRPr lang="en-US"/>
          </a:p>
        </p:txBody>
      </p:sp>
    </p:spTree>
    <p:extLst>
      <p:ext uri="{BB962C8B-B14F-4D97-AF65-F5344CB8AC3E}">
        <p14:creationId xmlns:p14="http://schemas.microsoft.com/office/powerpoint/2010/main" val="379651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3AA7ADF-55FA-A047-843E-8FFDB6DE2421}"/>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CAD8AEB9-1328-6A44-B644-9B585A3ADC6D}" type="slidenum">
              <a:rPr lang="en-US" altLang="en-US" sz="1200"/>
              <a:pPr eaLnBrk="1" hangingPunct="1"/>
              <a:t>23</a:t>
            </a:fld>
            <a:endParaRPr lang="en-US" altLang="en-US" sz="1200"/>
          </a:p>
        </p:txBody>
      </p:sp>
      <p:sp>
        <p:nvSpPr>
          <p:cNvPr id="32770" name="Rectangle 2">
            <a:extLst>
              <a:ext uri="{FF2B5EF4-FFF2-40B4-BE49-F238E27FC236}">
                <a16:creationId xmlns:a16="http://schemas.microsoft.com/office/drawing/2014/main" id="{03F3E8B7-8C4E-984A-B817-0AFB3B96D796}"/>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FA9C86FE-4BCD-794B-A49F-6EC9E04C60C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185622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65434C9A-3F39-2D49-940A-FC722140116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56C260B2-CBD5-9145-A2C3-1ECC29074706}" type="slidenum">
              <a:rPr lang="en-US" altLang="en-US" sz="1200"/>
              <a:pPr eaLnBrk="1" hangingPunct="1"/>
              <a:t>24</a:t>
            </a:fld>
            <a:endParaRPr lang="en-US" altLang="en-US" sz="1200"/>
          </a:p>
        </p:txBody>
      </p:sp>
      <p:sp>
        <p:nvSpPr>
          <p:cNvPr id="34818" name="Rectangle 2">
            <a:extLst>
              <a:ext uri="{FF2B5EF4-FFF2-40B4-BE49-F238E27FC236}">
                <a16:creationId xmlns:a16="http://schemas.microsoft.com/office/drawing/2014/main" id="{078D2CEE-1618-424D-A671-C3A832689544}"/>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A48E4B55-A480-E448-9341-83D866C443A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1194121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50DA4AF1-B37F-2346-BBF8-9CE24021C8B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583B39DD-A1D9-D640-88C7-259BA9552BEF}" type="slidenum">
              <a:rPr lang="en-US" altLang="en-US" sz="1200"/>
              <a:pPr eaLnBrk="1" hangingPunct="1"/>
              <a:t>25</a:t>
            </a:fld>
            <a:endParaRPr lang="en-US" altLang="en-US" sz="1200"/>
          </a:p>
        </p:txBody>
      </p:sp>
      <p:sp>
        <p:nvSpPr>
          <p:cNvPr id="36866" name="Rectangle 2">
            <a:extLst>
              <a:ext uri="{FF2B5EF4-FFF2-40B4-BE49-F238E27FC236}">
                <a16:creationId xmlns:a16="http://schemas.microsoft.com/office/drawing/2014/main" id="{E587512E-F79F-3C40-BBD7-96F36AD8174D}"/>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D060AAD-C004-E74B-BF49-6B07C1BD9E1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389539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3F0BAF3F-CAF7-8242-AD37-1F943248338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2BC737C5-AC96-194C-AD2C-C7909EA02E66}" type="slidenum">
              <a:rPr lang="en-US" altLang="en-US" sz="1200"/>
              <a:pPr eaLnBrk="1" hangingPunct="1"/>
              <a:t>26</a:t>
            </a:fld>
            <a:endParaRPr lang="en-US" altLang="en-US" sz="1200"/>
          </a:p>
        </p:txBody>
      </p:sp>
      <p:sp>
        <p:nvSpPr>
          <p:cNvPr id="38914" name="Rectangle 2">
            <a:extLst>
              <a:ext uri="{FF2B5EF4-FFF2-40B4-BE49-F238E27FC236}">
                <a16:creationId xmlns:a16="http://schemas.microsoft.com/office/drawing/2014/main" id="{F9BCB717-DC98-C84E-BA84-CE8BCCCF2C74}"/>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DDC719FF-444A-8640-831F-389CDAC8CD5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357628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1FD69015-7FB5-2E49-B1D6-E00E652737E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5D831B00-B657-1F44-AD39-2E9DD3B9DACA}" type="slidenum">
              <a:rPr lang="en-US" altLang="en-US" sz="1200"/>
              <a:pPr eaLnBrk="1" hangingPunct="1"/>
              <a:t>27</a:t>
            </a:fld>
            <a:endParaRPr lang="en-US" altLang="en-US" sz="1200"/>
          </a:p>
        </p:txBody>
      </p:sp>
      <p:sp>
        <p:nvSpPr>
          <p:cNvPr id="40962" name="Rectangle 2">
            <a:extLst>
              <a:ext uri="{FF2B5EF4-FFF2-40B4-BE49-F238E27FC236}">
                <a16:creationId xmlns:a16="http://schemas.microsoft.com/office/drawing/2014/main" id="{7488F9B1-70C3-4446-B084-6AED0CD96FE2}"/>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D78C7CB9-5FEB-5D44-8812-3EE8081D42A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281802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62DAF6DD-2583-9E47-8859-0FB480BDE46A}"/>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BDBE2828-54A0-7D43-A229-B4CC5F9E27C6}" type="slidenum">
              <a:rPr lang="en-US" altLang="en-US" sz="1200"/>
              <a:pPr eaLnBrk="1" hangingPunct="1"/>
              <a:t>28</a:t>
            </a:fld>
            <a:endParaRPr lang="en-US" altLang="en-US" sz="1200"/>
          </a:p>
        </p:txBody>
      </p:sp>
      <p:sp>
        <p:nvSpPr>
          <p:cNvPr id="43010" name="Rectangle 2">
            <a:extLst>
              <a:ext uri="{FF2B5EF4-FFF2-40B4-BE49-F238E27FC236}">
                <a16:creationId xmlns:a16="http://schemas.microsoft.com/office/drawing/2014/main" id="{24126261-BF83-874B-9B50-EDF14909515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AF9CAB5D-F6D9-6F4D-B8A5-62568494221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150486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F51427F7-4293-7F4A-BF22-8FA79E12BE6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CC7CEE9A-4B29-3B49-8346-7A3B8E8D0E57}" type="slidenum">
              <a:rPr lang="en-US" altLang="en-US" sz="1200"/>
              <a:pPr eaLnBrk="1" hangingPunct="1"/>
              <a:t>29</a:t>
            </a:fld>
            <a:endParaRPr lang="en-US" altLang="en-US" sz="1200"/>
          </a:p>
        </p:txBody>
      </p:sp>
      <p:sp>
        <p:nvSpPr>
          <p:cNvPr id="45058" name="Rectangle 2">
            <a:extLst>
              <a:ext uri="{FF2B5EF4-FFF2-40B4-BE49-F238E27FC236}">
                <a16:creationId xmlns:a16="http://schemas.microsoft.com/office/drawing/2014/main" id="{9821538F-4960-504B-9531-7C2EE5DFEB8A}"/>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947E34B9-E019-234C-87F4-9BDA197CA13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166251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1C67F151-9796-B647-855C-547724A3A5B7}" type="slidenum">
              <a:rPr lang="en-US" sz="1200"/>
              <a:pPr eaLnBrk="1" hangingPunct="1"/>
              <a:t>2</a:t>
            </a:fld>
            <a:endParaRPr lang="en-US" sz="1200"/>
          </a:p>
        </p:txBody>
      </p:sp>
      <p:sp>
        <p:nvSpPr>
          <p:cNvPr id="18434" name="Rectangle 1"/>
          <p:cNvSpPr>
            <a:spLocks noGrp="1" noRot="1" noChangeAspect="1" noChangeArrowheads="1"/>
          </p:cNvSpPr>
          <p:nvPr>
            <p:ph type="sldImg"/>
          </p:nvPr>
        </p:nvSpPr>
        <p:spPr>
          <a:solidFill>
            <a:srgbClr val="FFFFFF"/>
          </a:solidFill>
          <a:ln/>
        </p:spPr>
      </p:sp>
      <p:sp>
        <p:nvSpPr>
          <p:cNvPr id="18435"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92557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FD74F188-60EF-4247-A364-0A8F507F5E7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527B6D3B-F525-CB40-912B-C2F274B6FEAB}" type="slidenum">
              <a:rPr lang="en-US" altLang="en-US" sz="1200"/>
              <a:pPr eaLnBrk="1" hangingPunct="1"/>
              <a:t>15</a:t>
            </a:fld>
            <a:endParaRPr lang="en-US" altLang="en-US" sz="1200"/>
          </a:p>
        </p:txBody>
      </p:sp>
      <p:sp>
        <p:nvSpPr>
          <p:cNvPr id="14338" name="Rectangle 1">
            <a:extLst>
              <a:ext uri="{FF2B5EF4-FFF2-40B4-BE49-F238E27FC236}">
                <a16:creationId xmlns:a16="http://schemas.microsoft.com/office/drawing/2014/main" id="{0F8708B8-8200-3748-A8D8-F2A8C43BC68D}"/>
              </a:ext>
            </a:extLst>
          </p:cNvPr>
          <p:cNvSpPr>
            <a:spLocks noGrp="1" noRot="1" noChangeAspect="1" noChangeArrowheads="1"/>
          </p:cNvSpPr>
          <p:nvPr>
            <p:ph type="sldImg"/>
          </p:nvPr>
        </p:nvSpPr>
        <p:spPr>
          <a:solidFill>
            <a:srgbClr val="FFFFFF"/>
          </a:solidFill>
          <a:ln/>
        </p:spPr>
      </p:sp>
      <p:sp>
        <p:nvSpPr>
          <p:cNvPr id="14339" name="Rectangle 2">
            <a:extLst>
              <a:ext uri="{FF2B5EF4-FFF2-40B4-BE49-F238E27FC236}">
                <a16:creationId xmlns:a16="http://schemas.microsoft.com/office/drawing/2014/main" id="{FCA723D3-8F7E-C649-B27D-20C9294E7196}"/>
              </a:ext>
            </a:extLst>
          </p:cNvPr>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a:latin typeface="Lucida Grande" panose="020B0600040502020204" pitchFamily="34" charset="0"/>
              <a:ea typeface="ＭＳ Ｐゴシック" panose="020B0600070205080204" pitchFamily="34" charset="-128"/>
              <a:sym typeface="Lucida Grande" panose="020B0600040502020204" pitchFamily="34" charset="0"/>
            </a:endParaRPr>
          </a:p>
        </p:txBody>
      </p:sp>
    </p:spTree>
    <p:extLst>
      <p:ext uri="{BB962C8B-B14F-4D97-AF65-F5344CB8AC3E}">
        <p14:creationId xmlns:p14="http://schemas.microsoft.com/office/powerpoint/2010/main" val="422536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5747421-0C3F-8A4A-8A08-FDCD9A769BD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DD221601-5101-7342-98A6-A0C4AD760EC8}" type="slidenum">
              <a:rPr lang="en-US" altLang="en-US" sz="1200"/>
              <a:pPr eaLnBrk="1" hangingPunct="1"/>
              <a:t>16</a:t>
            </a:fld>
            <a:endParaRPr lang="en-US" altLang="en-US" sz="1200"/>
          </a:p>
        </p:txBody>
      </p:sp>
      <p:sp>
        <p:nvSpPr>
          <p:cNvPr id="16386" name="Rectangle 1026">
            <a:extLst>
              <a:ext uri="{FF2B5EF4-FFF2-40B4-BE49-F238E27FC236}">
                <a16:creationId xmlns:a16="http://schemas.microsoft.com/office/drawing/2014/main" id="{9A959490-CFA7-B043-BA31-BB899DE28ADE}"/>
              </a:ext>
            </a:extLst>
          </p:cNvPr>
          <p:cNvSpPr>
            <a:spLocks noGrp="1" noRot="1" noChangeAspect="1" noChangeArrowheads="1"/>
          </p:cNvSpPr>
          <p:nvPr>
            <p:ph type="sldImg"/>
          </p:nvPr>
        </p:nvSpPr>
        <p:spPr>
          <a:solidFill>
            <a:srgbClr val="FFFFFF"/>
          </a:solidFill>
          <a:ln/>
        </p:spPr>
      </p:sp>
      <p:sp>
        <p:nvSpPr>
          <p:cNvPr id="16387" name="Rectangle 1027">
            <a:extLst>
              <a:ext uri="{FF2B5EF4-FFF2-40B4-BE49-F238E27FC236}">
                <a16:creationId xmlns:a16="http://schemas.microsoft.com/office/drawing/2014/main" id="{DDD88A3F-E422-6E45-9D91-0D5BC2516744}"/>
              </a:ext>
            </a:extLst>
          </p:cNvPr>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a:latin typeface="Lucida Grande" panose="020B0600040502020204" pitchFamily="34" charset="0"/>
              <a:ea typeface="ＭＳ Ｐゴシック" panose="020B0600070205080204" pitchFamily="34" charset="-128"/>
              <a:sym typeface="Lucida Grande" panose="020B0600040502020204" pitchFamily="34" charset="0"/>
            </a:endParaRPr>
          </a:p>
        </p:txBody>
      </p:sp>
    </p:spTree>
    <p:extLst>
      <p:ext uri="{BB962C8B-B14F-4D97-AF65-F5344CB8AC3E}">
        <p14:creationId xmlns:p14="http://schemas.microsoft.com/office/powerpoint/2010/main" val="23906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DD91B9BA-5353-F243-B055-AFAE5CA0996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57ADC65F-1B10-5545-AE32-39FBE3838E15}" type="slidenum">
              <a:rPr lang="en-US" altLang="en-US" sz="1200"/>
              <a:pPr eaLnBrk="1" hangingPunct="1"/>
              <a:t>17</a:t>
            </a:fld>
            <a:endParaRPr lang="en-US" altLang="en-US" sz="1200"/>
          </a:p>
        </p:txBody>
      </p:sp>
      <p:sp>
        <p:nvSpPr>
          <p:cNvPr id="20482" name="Rectangle 2">
            <a:extLst>
              <a:ext uri="{FF2B5EF4-FFF2-40B4-BE49-F238E27FC236}">
                <a16:creationId xmlns:a16="http://schemas.microsoft.com/office/drawing/2014/main" id="{7D8FD83E-E595-C740-B531-445A2F22422E}"/>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0FACDE8-7161-5246-A936-38B87602ADA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208483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53EB3B10-6BDF-ED47-ABFC-D5BE584D4F23}"/>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C320504B-20B1-1249-8979-EAD9936C2678}" type="slidenum">
              <a:rPr lang="en-US" altLang="en-US" sz="1200"/>
              <a:pPr eaLnBrk="1" hangingPunct="1"/>
              <a:t>19</a:t>
            </a:fld>
            <a:endParaRPr lang="en-US" altLang="en-US" sz="1200"/>
          </a:p>
        </p:txBody>
      </p:sp>
      <p:sp>
        <p:nvSpPr>
          <p:cNvPr id="24578" name="Rectangle 2">
            <a:extLst>
              <a:ext uri="{FF2B5EF4-FFF2-40B4-BE49-F238E27FC236}">
                <a16:creationId xmlns:a16="http://schemas.microsoft.com/office/drawing/2014/main" id="{1E840314-9518-B342-BA3C-ECFF784B7709}"/>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6B1513D6-1A16-4E4B-8FFD-8AA861ACD46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58889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2DA7D0AA-B8EF-A747-A92A-CB41AC7449A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5CB2E8C1-5360-8F45-8014-0D72485CCB41}" type="slidenum">
              <a:rPr lang="en-US" altLang="en-US" sz="1200"/>
              <a:pPr eaLnBrk="1" hangingPunct="1"/>
              <a:t>20</a:t>
            </a:fld>
            <a:endParaRPr lang="en-US" altLang="en-US" sz="1200"/>
          </a:p>
        </p:txBody>
      </p:sp>
      <p:sp>
        <p:nvSpPr>
          <p:cNvPr id="26626" name="Rectangle 2">
            <a:extLst>
              <a:ext uri="{FF2B5EF4-FFF2-40B4-BE49-F238E27FC236}">
                <a16:creationId xmlns:a16="http://schemas.microsoft.com/office/drawing/2014/main" id="{0896FF1A-6F84-BE4D-95D6-0CF506772CFC}"/>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E19DF7AA-004C-A54F-841D-F1BD2EB1A20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258781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F1A846E-0154-084A-8AC5-FC828142CB1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326777E2-719E-C942-A4B5-4C25005D0371}" type="slidenum">
              <a:rPr lang="en-US" altLang="en-US" sz="1200"/>
              <a:pPr eaLnBrk="1" hangingPunct="1"/>
              <a:t>21</a:t>
            </a:fld>
            <a:endParaRPr lang="en-US" altLang="en-US" sz="1200"/>
          </a:p>
        </p:txBody>
      </p:sp>
      <p:sp>
        <p:nvSpPr>
          <p:cNvPr id="28674" name="Rectangle 2">
            <a:extLst>
              <a:ext uri="{FF2B5EF4-FFF2-40B4-BE49-F238E27FC236}">
                <a16:creationId xmlns:a16="http://schemas.microsoft.com/office/drawing/2014/main" id="{1C991036-36DB-1E48-9190-E1ECCD994903}"/>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D381893D-5C4C-7E4B-9534-985C3CB1006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23447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24CCA0FD-7FE9-6545-A3C8-CE4628510B0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fld id="{A8BFCA22-91D5-734B-B06F-9489163038B3}" type="slidenum">
              <a:rPr lang="en-US" altLang="en-US" sz="1200"/>
              <a:pPr eaLnBrk="1" hangingPunct="1"/>
              <a:t>22</a:t>
            </a:fld>
            <a:endParaRPr lang="en-US" altLang="en-US" sz="1200"/>
          </a:p>
        </p:txBody>
      </p:sp>
      <p:sp>
        <p:nvSpPr>
          <p:cNvPr id="30722" name="Rectangle 2">
            <a:extLst>
              <a:ext uri="{FF2B5EF4-FFF2-40B4-BE49-F238E27FC236}">
                <a16:creationId xmlns:a16="http://schemas.microsoft.com/office/drawing/2014/main" id="{FF812F9F-91EB-D348-9EEA-344126D82B70}"/>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2F6BF6D5-D32B-3249-8B26-279F0C6AAE6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Gill Sans" panose="020B0502020104020203" pitchFamily="34" charset="-79"/>
              <a:ea typeface="ＭＳ Ｐゴシック" panose="020B0600070205080204" pitchFamily="34" charset="-128"/>
            </a:endParaRPr>
          </a:p>
        </p:txBody>
      </p:sp>
    </p:spTree>
    <p:extLst>
      <p:ext uri="{BB962C8B-B14F-4D97-AF65-F5344CB8AC3E}">
        <p14:creationId xmlns:p14="http://schemas.microsoft.com/office/powerpoint/2010/main" val="129641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image" Target="../media/image55.emf"/><Relationship Id="rId7" Type="http://schemas.openxmlformats.org/officeDocument/2006/relationships/image" Target="../media/image57.emf"/><Relationship Id="rId2" Type="http://schemas.openxmlformats.org/officeDocument/2006/relationships/oleObject" Target="../embeddings/oleObject73.bin"/><Relationship Id="rId1" Type="http://schemas.openxmlformats.org/officeDocument/2006/relationships/slideLayout" Target="../slideLayouts/slideLayout1.xml"/><Relationship Id="rId6" Type="http://schemas.openxmlformats.org/officeDocument/2006/relationships/oleObject" Target="../embeddings/oleObject75.bin"/><Relationship Id="rId5" Type="http://schemas.openxmlformats.org/officeDocument/2006/relationships/image" Target="../media/image56.emf"/><Relationship Id="rId4" Type="http://schemas.openxmlformats.org/officeDocument/2006/relationships/oleObject" Target="../embeddings/oleObject74.bin"/><Relationship Id="rId9" Type="http://schemas.openxmlformats.org/officeDocument/2006/relationships/image" Target="../media/image58.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61.emf"/><Relationship Id="rId3" Type="http://schemas.openxmlformats.org/officeDocument/2006/relationships/image" Target="../media/image55.emf"/><Relationship Id="rId7" Type="http://schemas.openxmlformats.org/officeDocument/2006/relationships/image" Target="../media/image57.emf"/><Relationship Id="rId12" Type="http://schemas.openxmlformats.org/officeDocument/2006/relationships/oleObject" Target="../embeddings/oleObject82.bin"/><Relationship Id="rId2" Type="http://schemas.openxmlformats.org/officeDocument/2006/relationships/oleObject" Target="../embeddings/oleObject77.bin"/><Relationship Id="rId1" Type="http://schemas.openxmlformats.org/officeDocument/2006/relationships/slideLayout" Target="../slideLayouts/slideLayout1.xml"/><Relationship Id="rId6" Type="http://schemas.openxmlformats.org/officeDocument/2006/relationships/oleObject" Target="../embeddings/oleObject79.bin"/><Relationship Id="rId11" Type="http://schemas.openxmlformats.org/officeDocument/2006/relationships/image" Target="../media/image60.emf"/><Relationship Id="rId5" Type="http://schemas.openxmlformats.org/officeDocument/2006/relationships/image" Target="../media/image56.emf"/><Relationship Id="rId15" Type="http://schemas.openxmlformats.org/officeDocument/2006/relationships/image" Target="../media/image58.e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59.emf"/><Relationship Id="rId14" Type="http://schemas.openxmlformats.org/officeDocument/2006/relationships/oleObject" Target="../embeddings/oleObject8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2.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image" Target="../media/image68.jpeg"/><Relationship Id="rId18" Type="http://schemas.openxmlformats.org/officeDocument/2006/relationships/oleObject" Target="../embeddings/oleObject91.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67.emf"/><Relationship Id="rId17" Type="http://schemas.openxmlformats.org/officeDocument/2006/relationships/image" Target="../media/image70.emf"/><Relationship Id="rId2" Type="http://schemas.openxmlformats.org/officeDocument/2006/relationships/notesSlide" Target="../notesSlides/notesSlide4.xml"/><Relationship Id="rId16" Type="http://schemas.openxmlformats.org/officeDocument/2006/relationships/oleObject" Target="../embeddings/oleObject90.bin"/><Relationship Id="rId1" Type="http://schemas.openxmlformats.org/officeDocument/2006/relationships/slideLayout" Target="../slideLayouts/slideLayout1.xml"/><Relationship Id="rId6" Type="http://schemas.openxmlformats.org/officeDocument/2006/relationships/image" Target="../media/image64.e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image" Target="../media/image69.emf"/><Relationship Id="rId10" Type="http://schemas.openxmlformats.org/officeDocument/2006/relationships/image" Target="../media/image66.emf"/><Relationship Id="rId19" Type="http://schemas.openxmlformats.org/officeDocument/2006/relationships/image" Target="../media/image71.emf"/><Relationship Id="rId4" Type="http://schemas.openxmlformats.org/officeDocument/2006/relationships/image" Target="../media/image63.emf"/><Relationship Id="rId9" Type="http://schemas.openxmlformats.org/officeDocument/2006/relationships/oleObject" Target="../embeddings/oleObject87.bin"/><Relationship Id="rId14" Type="http://schemas.openxmlformats.org/officeDocument/2006/relationships/oleObject" Target="../embeddings/oleObject89.bin"/></Relationships>
</file>

<file path=ppt/slides/_rels/slide17.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oleObject" Target="../embeddings/oleObject97.bin"/><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76.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3.e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75.emf"/><Relationship Id="rId4" Type="http://schemas.openxmlformats.org/officeDocument/2006/relationships/image" Target="../media/image72.emf"/><Relationship Id="rId9" Type="http://schemas.openxmlformats.org/officeDocument/2006/relationships/oleObject" Target="../embeddings/oleObject95.bin"/><Relationship Id="rId14" Type="http://schemas.openxmlformats.org/officeDocument/2006/relationships/image" Target="../media/image7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81.emf"/><Relationship Id="rId3" Type="http://schemas.openxmlformats.org/officeDocument/2006/relationships/oleObject" Target="../embeddings/oleObject98.bin"/><Relationship Id="rId7" Type="http://schemas.openxmlformats.org/officeDocument/2006/relationships/image" Target="../media/image68.jpeg"/><Relationship Id="rId12" Type="http://schemas.openxmlformats.org/officeDocument/2006/relationships/oleObject" Target="../embeddings/oleObject102.bin"/><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8.emf"/><Relationship Id="rId11" Type="http://schemas.openxmlformats.org/officeDocument/2006/relationships/image" Target="../media/image80.emf"/><Relationship Id="rId5" Type="http://schemas.openxmlformats.org/officeDocument/2006/relationships/oleObject" Target="../embeddings/oleObject99.bin"/><Relationship Id="rId15" Type="http://schemas.openxmlformats.org/officeDocument/2006/relationships/image" Target="../media/image82.emf"/><Relationship Id="rId10" Type="http://schemas.openxmlformats.org/officeDocument/2006/relationships/oleObject" Target="../embeddings/oleObject101.bin"/><Relationship Id="rId4" Type="http://schemas.openxmlformats.org/officeDocument/2006/relationships/image" Target="../media/image74.emf"/><Relationship Id="rId9" Type="http://schemas.openxmlformats.org/officeDocument/2006/relationships/image" Target="../media/image79.emf"/><Relationship Id="rId14" Type="http://schemas.openxmlformats.org/officeDocument/2006/relationships/oleObject" Target="../embeddings/oleObject103.bin"/></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6.bin"/><Relationship Id="rId18" Type="http://schemas.openxmlformats.org/officeDocument/2006/relationships/image" Target="../media/image7.emf"/><Relationship Id="rId3" Type="http://schemas.openxmlformats.org/officeDocument/2006/relationships/oleObject" Target="../embeddings/oleObject1.bin"/><Relationship Id="rId21" Type="http://schemas.openxmlformats.org/officeDocument/2006/relationships/image" Target="../media/image8.emf"/><Relationship Id="rId7" Type="http://schemas.openxmlformats.org/officeDocument/2006/relationships/oleObject" Target="../embeddings/oleObject3.bin"/><Relationship Id="rId12" Type="http://schemas.openxmlformats.org/officeDocument/2006/relationships/image" Target="../media/image5.emf"/><Relationship Id="rId17" Type="http://schemas.openxmlformats.org/officeDocument/2006/relationships/oleObject" Target="../embeddings/oleObject9.bin"/><Relationship Id="rId2" Type="http://schemas.openxmlformats.org/officeDocument/2006/relationships/notesSlide" Target="../notesSlides/notesSlide2.xml"/><Relationship Id="rId16" Type="http://schemas.openxmlformats.org/officeDocument/2006/relationships/oleObject" Target="../embeddings/oleObject8.bin"/><Relationship Id="rId20" Type="http://schemas.openxmlformats.org/officeDocument/2006/relationships/oleObject" Target="../embeddings/oleObject11.bin"/><Relationship Id="rId1" Type="http://schemas.openxmlformats.org/officeDocument/2006/relationships/slideLayout" Target="../slideLayouts/slideLayout1.xml"/><Relationship Id="rId6" Type="http://schemas.openxmlformats.org/officeDocument/2006/relationships/image" Target="../media/image2.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6.emf"/><Relationship Id="rId10" Type="http://schemas.openxmlformats.org/officeDocument/2006/relationships/image" Target="../media/image4.emf"/><Relationship Id="rId19" Type="http://schemas.openxmlformats.org/officeDocument/2006/relationships/oleObject" Target="../embeddings/oleObject10.bin"/><Relationship Id="rId4" Type="http://schemas.openxmlformats.org/officeDocument/2006/relationships/image" Target="../media/image1.emf"/><Relationship Id="rId9" Type="http://schemas.openxmlformats.org/officeDocument/2006/relationships/oleObject" Target="../embeddings/oleObject4.bin"/><Relationship Id="rId14" Type="http://schemas.openxmlformats.org/officeDocument/2006/relationships/oleObject" Target="../embeddings/oleObject7.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87.emf"/><Relationship Id="rId3" Type="http://schemas.openxmlformats.org/officeDocument/2006/relationships/oleObject" Target="../embeddings/oleObject104.bin"/><Relationship Id="rId7" Type="http://schemas.openxmlformats.org/officeDocument/2006/relationships/image" Target="../media/image84.emf"/><Relationship Id="rId12" Type="http://schemas.openxmlformats.org/officeDocument/2006/relationships/oleObject" Target="../embeddings/oleObject108.bin"/><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oleObject" Target="../embeddings/oleObject105.bin"/><Relationship Id="rId11" Type="http://schemas.openxmlformats.org/officeDocument/2006/relationships/image" Target="../media/image86.emf"/><Relationship Id="rId5" Type="http://schemas.openxmlformats.org/officeDocument/2006/relationships/image" Target="../media/image68.jpeg"/><Relationship Id="rId10" Type="http://schemas.openxmlformats.org/officeDocument/2006/relationships/oleObject" Target="../embeddings/oleObject107.bin"/><Relationship Id="rId4" Type="http://schemas.openxmlformats.org/officeDocument/2006/relationships/image" Target="../media/image83.emf"/><Relationship Id="rId9" Type="http://schemas.openxmlformats.org/officeDocument/2006/relationships/image" Target="../media/image85.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92.emf"/><Relationship Id="rId3" Type="http://schemas.openxmlformats.org/officeDocument/2006/relationships/oleObject" Target="../embeddings/oleObject109.bin"/><Relationship Id="rId7" Type="http://schemas.openxmlformats.org/officeDocument/2006/relationships/image" Target="../media/image89.emf"/><Relationship Id="rId12" Type="http://schemas.openxmlformats.org/officeDocument/2006/relationships/oleObject" Target="../embeddings/oleObject113.bin"/><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oleObject" Target="../embeddings/oleObject110.bin"/><Relationship Id="rId11" Type="http://schemas.openxmlformats.org/officeDocument/2006/relationships/image" Target="../media/image91.emf"/><Relationship Id="rId5" Type="http://schemas.openxmlformats.org/officeDocument/2006/relationships/image" Target="../media/image68.jpeg"/><Relationship Id="rId15" Type="http://schemas.openxmlformats.org/officeDocument/2006/relationships/image" Target="../media/image93.emf"/><Relationship Id="rId10" Type="http://schemas.openxmlformats.org/officeDocument/2006/relationships/oleObject" Target="../embeddings/oleObject112.bin"/><Relationship Id="rId4" Type="http://schemas.openxmlformats.org/officeDocument/2006/relationships/image" Target="../media/image88.emf"/><Relationship Id="rId9" Type="http://schemas.openxmlformats.org/officeDocument/2006/relationships/image" Target="../media/image90.emf"/><Relationship Id="rId14" Type="http://schemas.openxmlformats.org/officeDocument/2006/relationships/oleObject" Target="../embeddings/oleObject11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7.bin"/><Relationship Id="rId3" Type="http://schemas.openxmlformats.org/officeDocument/2006/relationships/oleObject" Target="../embeddings/oleObject115.bin"/><Relationship Id="rId7" Type="http://schemas.openxmlformats.org/officeDocument/2006/relationships/image" Target="../media/image95.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oleObject" Target="../embeddings/oleObject116.bin"/><Relationship Id="rId11" Type="http://schemas.openxmlformats.org/officeDocument/2006/relationships/image" Target="../media/image97.emf"/><Relationship Id="rId5" Type="http://schemas.openxmlformats.org/officeDocument/2006/relationships/image" Target="../media/image68.jpeg"/><Relationship Id="rId10" Type="http://schemas.openxmlformats.org/officeDocument/2006/relationships/oleObject" Target="../embeddings/oleObject118.bin"/><Relationship Id="rId4" Type="http://schemas.openxmlformats.org/officeDocument/2006/relationships/image" Target="../media/image94.emf"/><Relationship Id="rId9" Type="http://schemas.openxmlformats.org/officeDocument/2006/relationships/image" Target="../media/image96.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02.emf"/><Relationship Id="rId3" Type="http://schemas.openxmlformats.org/officeDocument/2006/relationships/oleObject" Target="../embeddings/oleObject119.bin"/><Relationship Id="rId7" Type="http://schemas.openxmlformats.org/officeDocument/2006/relationships/image" Target="../media/image99.emf"/><Relationship Id="rId12" Type="http://schemas.openxmlformats.org/officeDocument/2006/relationships/oleObject" Target="../embeddings/oleObject123.bin"/><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oleObject" Target="../embeddings/oleObject120.bin"/><Relationship Id="rId11" Type="http://schemas.openxmlformats.org/officeDocument/2006/relationships/image" Target="../media/image101.emf"/><Relationship Id="rId5" Type="http://schemas.openxmlformats.org/officeDocument/2006/relationships/image" Target="../media/image68.jpeg"/><Relationship Id="rId10" Type="http://schemas.openxmlformats.org/officeDocument/2006/relationships/oleObject" Target="../embeddings/oleObject122.bin"/><Relationship Id="rId4" Type="http://schemas.openxmlformats.org/officeDocument/2006/relationships/image" Target="../media/image98.emf"/><Relationship Id="rId9" Type="http://schemas.openxmlformats.org/officeDocument/2006/relationships/image" Target="../media/image100.emf"/></Relationships>
</file>

<file path=ppt/slides/_rels/slide24.x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oleObject" Target="../embeddings/oleObject124.bin"/><Relationship Id="rId7" Type="http://schemas.openxmlformats.org/officeDocument/2006/relationships/oleObject" Target="../embeddings/oleObject126.bin"/><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4.emf"/><Relationship Id="rId5" Type="http://schemas.openxmlformats.org/officeDocument/2006/relationships/oleObject" Target="../embeddings/oleObject125.bin"/><Relationship Id="rId10" Type="http://schemas.openxmlformats.org/officeDocument/2006/relationships/image" Target="../media/image106.emf"/><Relationship Id="rId4" Type="http://schemas.openxmlformats.org/officeDocument/2006/relationships/image" Target="../media/image103.emf"/><Relationship Id="rId9" Type="http://schemas.openxmlformats.org/officeDocument/2006/relationships/oleObject" Target="../embeddings/oleObject12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8.emf"/><Relationship Id="rId5" Type="http://schemas.openxmlformats.org/officeDocument/2006/relationships/oleObject" Target="../embeddings/oleObject129.bin"/><Relationship Id="rId4" Type="http://schemas.openxmlformats.org/officeDocument/2006/relationships/image" Target="../media/image107.emf"/></Relationships>
</file>

<file path=ppt/slides/_rels/slide26.xml.rels><?xml version="1.0" encoding="UTF-8" standalone="yes"?>
<Relationships xmlns="http://schemas.openxmlformats.org/package/2006/relationships"><Relationship Id="rId8" Type="http://schemas.openxmlformats.org/officeDocument/2006/relationships/image" Target="../media/image111.emf"/><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image" Target="../media/image113.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0.emf"/><Relationship Id="rId11" Type="http://schemas.openxmlformats.org/officeDocument/2006/relationships/oleObject" Target="../embeddings/oleObject134.bin"/><Relationship Id="rId5" Type="http://schemas.openxmlformats.org/officeDocument/2006/relationships/oleObject" Target="../embeddings/oleObject131.bin"/><Relationship Id="rId10" Type="http://schemas.openxmlformats.org/officeDocument/2006/relationships/image" Target="../media/image112.emf"/><Relationship Id="rId4" Type="http://schemas.openxmlformats.org/officeDocument/2006/relationships/image" Target="../media/image109.emf"/><Relationship Id="rId9" Type="http://schemas.openxmlformats.org/officeDocument/2006/relationships/oleObject" Target="../embeddings/oleObject133.bin"/></Relationships>
</file>

<file path=ppt/slides/_rels/slide27.xml.rels><?xml version="1.0" encoding="UTF-8" standalone="yes"?>
<Relationships xmlns="http://schemas.openxmlformats.org/package/2006/relationships"><Relationship Id="rId8" Type="http://schemas.openxmlformats.org/officeDocument/2006/relationships/image" Target="../media/image116.emf"/><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118.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5.emf"/><Relationship Id="rId11" Type="http://schemas.openxmlformats.org/officeDocument/2006/relationships/oleObject" Target="../embeddings/oleObject139.bin"/><Relationship Id="rId5" Type="http://schemas.openxmlformats.org/officeDocument/2006/relationships/oleObject" Target="../embeddings/oleObject136.bin"/><Relationship Id="rId10" Type="http://schemas.openxmlformats.org/officeDocument/2006/relationships/image" Target="../media/image117.emf"/><Relationship Id="rId4" Type="http://schemas.openxmlformats.org/officeDocument/2006/relationships/image" Target="../media/image114.emf"/><Relationship Id="rId9" Type="http://schemas.openxmlformats.org/officeDocument/2006/relationships/oleObject" Target="../embeddings/oleObject138.bin"/></Relationships>
</file>

<file path=ppt/slides/_rels/slide28.xml.rels><?xml version="1.0" encoding="UTF-8" standalone="yes"?>
<Relationships xmlns="http://schemas.openxmlformats.org/package/2006/relationships"><Relationship Id="rId8" Type="http://schemas.openxmlformats.org/officeDocument/2006/relationships/image" Target="../media/image121.emf"/><Relationship Id="rId3" Type="http://schemas.openxmlformats.org/officeDocument/2006/relationships/oleObject" Target="../embeddings/oleObject140.bin"/><Relationship Id="rId7" Type="http://schemas.openxmlformats.org/officeDocument/2006/relationships/oleObject" Target="../embeddings/oleObject142.bin"/><Relationship Id="rId12"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0.emf"/><Relationship Id="rId11" Type="http://schemas.openxmlformats.org/officeDocument/2006/relationships/oleObject" Target="../embeddings/oleObject144.bin"/><Relationship Id="rId5" Type="http://schemas.openxmlformats.org/officeDocument/2006/relationships/oleObject" Target="../embeddings/oleObject141.bin"/><Relationship Id="rId10" Type="http://schemas.openxmlformats.org/officeDocument/2006/relationships/image" Target="../media/image28.emf"/><Relationship Id="rId4" Type="http://schemas.openxmlformats.org/officeDocument/2006/relationships/image" Target="../media/image119.emf"/><Relationship Id="rId9" Type="http://schemas.openxmlformats.org/officeDocument/2006/relationships/oleObject" Target="../embeddings/oleObject14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3.emf"/><Relationship Id="rId5" Type="http://schemas.openxmlformats.org/officeDocument/2006/relationships/oleObject" Target="../embeddings/oleObject146.bin"/><Relationship Id="rId4" Type="http://schemas.openxmlformats.org/officeDocument/2006/relationships/image" Target="../media/image122.e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emf"/><Relationship Id="rId18" Type="http://schemas.openxmlformats.org/officeDocument/2006/relationships/image" Target="../media/image14.emf"/><Relationship Id="rId3" Type="http://schemas.openxmlformats.org/officeDocument/2006/relationships/image" Target="../media/image9.emf"/><Relationship Id="rId21" Type="http://schemas.openxmlformats.org/officeDocument/2006/relationships/oleObject" Target="../embeddings/oleObject22.bin"/><Relationship Id="rId7" Type="http://schemas.openxmlformats.org/officeDocument/2006/relationships/image" Target="../media/image11.emf"/><Relationship Id="rId12" Type="http://schemas.openxmlformats.org/officeDocument/2006/relationships/oleObject" Target="../embeddings/oleObject17.bin"/><Relationship Id="rId17" Type="http://schemas.openxmlformats.org/officeDocument/2006/relationships/oleObject" Target="../embeddings/oleObject20.bin"/><Relationship Id="rId2" Type="http://schemas.openxmlformats.org/officeDocument/2006/relationships/oleObject" Target="../embeddings/oleObject12.bin"/><Relationship Id="rId16" Type="http://schemas.openxmlformats.org/officeDocument/2006/relationships/image" Target="../media/image13.emf"/><Relationship Id="rId20"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oleObject" Target="../embeddings/oleObject14.bin"/><Relationship Id="rId11" Type="http://schemas.openxmlformats.org/officeDocument/2006/relationships/image" Target="../media/image12.emf"/><Relationship Id="rId5" Type="http://schemas.openxmlformats.org/officeDocument/2006/relationships/image" Target="../media/image10.emf"/><Relationship Id="rId15" Type="http://schemas.openxmlformats.org/officeDocument/2006/relationships/oleObject" Target="../embeddings/oleObject19.bin"/><Relationship Id="rId10" Type="http://schemas.openxmlformats.org/officeDocument/2006/relationships/oleObject" Target="../embeddings/oleObject16.bin"/><Relationship Id="rId19" Type="http://schemas.openxmlformats.org/officeDocument/2006/relationships/oleObject" Target="../embeddings/oleObject21.bin"/><Relationship Id="rId4" Type="http://schemas.openxmlformats.org/officeDocument/2006/relationships/oleObject" Target="../embeddings/oleObject13.bin"/><Relationship Id="rId9" Type="http://schemas.openxmlformats.org/officeDocument/2006/relationships/image" Target="../media/image4.emf"/><Relationship Id="rId14" Type="http://schemas.openxmlformats.org/officeDocument/2006/relationships/oleObject" Target="../embeddings/oleObject18.bin"/><Relationship Id="rId22" Type="http://schemas.openxmlformats.org/officeDocument/2006/relationships/image" Target="../media/image16.emf"/></Relationships>
</file>

<file path=ppt/slides/_rels/slide3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28.emf"/><Relationship Id="rId3" Type="http://schemas.openxmlformats.org/officeDocument/2006/relationships/image" Target="../media/image126.emf"/><Relationship Id="rId7" Type="http://schemas.openxmlformats.org/officeDocument/2006/relationships/oleObject" Target="../embeddings/oleObject149.bin"/><Relationship Id="rId2" Type="http://schemas.openxmlformats.org/officeDocument/2006/relationships/oleObject" Target="../embeddings/oleObject147.bin"/><Relationship Id="rId1" Type="http://schemas.openxmlformats.org/officeDocument/2006/relationships/slideLayout" Target="../slideLayouts/slideLayout1.xml"/><Relationship Id="rId6" Type="http://schemas.openxmlformats.org/officeDocument/2006/relationships/image" Target="../media/image127.emf"/><Relationship Id="rId5" Type="http://schemas.openxmlformats.org/officeDocument/2006/relationships/oleObject" Target="../embeddings/oleObject148.bin"/><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2.emf"/><Relationship Id="rId18" Type="http://schemas.openxmlformats.org/officeDocument/2006/relationships/oleObject" Target="../embeddings/oleObject31.bin"/><Relationship Id="rId3" Type="http://schemas.openxmlformats.org/officeDocument/2006/relationships/image" Target="../media/image17.emf"/><Relationship Id="rId21" Type="http://schemas.openxmlformats.org/officeDocument/2006/relationships/oleObject" Target="../embeddings/oleObject33.bin"/><Relationship Id="rId7" Type="http://schemas.openxmlformats.org/officeDocument/2006/relationships/image" Target="../media/image19.emf"/><Relationship Id="rId12" Type="http://schemas.openxmlformats.org/officeDocument/2006/relationships/oleObject" Target="../embeddings/oleObject28.bin"/><Relationship Id="rId17" Type="http://schemas.openxmlformats.org/officeDocument/2006/relationships/image" Target="../media/image24.emf"/><Relationship Id="rId2" Type="http://schemas.openxmlformats.org/officeDocument/2006/relationships/oleObject" Target="../embeddings/oleObject23.bin"/><Relationship Id="rId16" Type="http://schemas.openxmlformats.org/officeDocument/2006/relationships/oleObject" Target="../embeddings/oleObject30.bin"/><Relationship Id="rId20" Type="http://schemas.openxmlformats.org/officeDocument/2006/relationships/oleObject" Target="../embeddings/oleObject32.bin"/><Relationship Id="rId1" Type="http://schemas.openxmlformats.org/officeDocument/2006/relationships/slideLayout" Target="../slideLayouts/slideLayout1.xml"/><Relationship Id="rId6" Type="http://schemas.openxmlformats.org/officeDocument/2006/relationships/oleObject" Target="../embeddings/oleObject25.bin"/><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10" Type="http://schemas.openxmlformats.org/officeDocument/2006/relationships/oleObject" Target="../embeddings/oleObject27.bin"/><Relationship Id="rId19" Type="http://schemas.openxmlformats.org/officeDocument/2006/relationships/image" Target="../media/image25.emf"/><Relationship Id="rId4" Type="http://schemas.openxmlformats.org/officeDocument/2006/relationships/oleObject" Target="../embeddings/oleObject24.bin"/><Relationship Id="rId9" Type="http://schemas.openxmlformats.org/officeDocument/2006/relationships/image" Target="../media/image20.emf"/><Relationship Id="rId14" Type="http://schemas.openxmlformats.org/officeDocument/2006/relationships/oleObject" Target="../embeddings/oleObject2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30.emf"/><Relationship Id="rId18" Type="http://schemas.openxmlformats.org/officeDocument/2006/relationships/oleObject" Target="../embeddings/oleObject43.bin"/><Relationship Id="rId3" Type="http://schemas.openxmlformats.org/officeDocument/2006/relationships/image" Target="../media/image26.emf"/><Relationship Id="rId21" Type="http://schemas.openxmlformats.org/officeDocument/2006/relationships/oleObject" Target="../embeddings/oleObject45.bin"/><Relationship Id="rId7" Type="http://schemas.openxmlformats.org/officeDocument/2006/relationships/oleObject" Target="../embeddings/oleObject37.bin"/><Relationship Id="rId12" Type="http://schemas.openxmlformats.org/officeDocument/2006/relationships/oleObject" Target="../embeddings/oleObject40.bin"/><Relationship Id="rId17" Type="http://schemas.openxmlformats.org/officeDocument/2006/relationships/image" Target="../media/image32.emf"/><Relationship Id="rId2" Type="http://schemas.openxmlformats.org/officeDocument/2006/relationships/oleObject" Target="../embeddings/oleObject34.bin"/><Relationship Id="rId16" Type="http://schemas.openxmlformats.org/officeDocument/2006/relationships/oleObject" Target="../embeddings/oleObject42.bin"/><Relationship Id="rId20" Type="http://schemas.openxmlformats.org/officeDocument/2006/relationships/image" Target="../media/image33.emf"/><Relationship Id="rId1" Type="http://schemas.openxmlformats.org/officeDocument/2006/relationships/slideLayout" Target="../slideLayouts/slideLayout1.xml"/><Relationship Id="rId6" Type="http://schemas.openxmlformats.org/officeDocument/2006/relationships/oleObject" Target="../embeddings/oleObject36.bin"/><Relationship Id="rId11" Type="http://schemas.openxmlformats.org/officeDocument/2006/relationships/image" Target="../media/image29.emf"/><Relationship Id="rId5" Type="http://schemas.openxmlformats.org/officeDocument/2006/relationships/image" Target="../media/image27.emf"/><Relationship Id="rId15" Type="http://schemas.openxmlformats.org/officeDocument/2006/relationships/image" Target="../media/image31.emf"/><Relationship Id="rId23" Type="http://schemas.openxmlformats.org/officeDocument/2006/relationships/image" Target="../media/image34.emf"/><Relationship Id="rId10" Type="http://schemas.openxmlformats.org/officeDocument/2006/relationships/oleObject" Target="../embeddings/oleObject39.bin"/><Relationship Id="rId19" Type="http://schemas.openxmlformats.org/officeDocument/2006/relationships/oleObject" Target="../embeddings/oleObject44.bin"/><Relationship Id="rId4" Type="http://schemas.openxmlformats.org/officeDocument/2006/relationships/oleObject" Target="../embeddings/oleObject35.bin"/><Relationship Id="rId9" Type="http://schemas.openxmlformats.org/officeDocument/2006/relationships/image" Target="../media/image28.emf"/><Relationship Id="rId14" Type="http://schemas.openxmlformats.org/officeDocument/2006/relationships/oleObject" Target="../embeddings/oleObject41.bin"/><Relationship Id="rId22" Type="http://schemas.openxmlformats.org/officeDocument/2006/relationships/oleObject" Target="../embeddings/oleObject4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oleObject" Target="../embeddings/oleObject53.bin"/><Relationship Id="rId18" Type="http://schemas.openxmlformats.org/officeDocument/2006/relationships/oleObject" Target="../embeddings/oleObject57.bin"/><Relationship Id="rId3" Type="http://schemas.openxmlformats.org/officeDocument/2006/relationships/image" Target="../media/image35.emf"/><Relationship Id="rId21" Type="http://schemas.openxmlformats.org/officeDocument/2006/relationships/image" Target="../media/image41.emf"/><Relationship Id="rId7" Type="http://schemas.openxmlformats.org/officeDocument/2006/relationships/image" Target="../media/image37.emf"/><Relationship Id="rId12" Type="http://schemas.openxmlformats.org/officeDocument/2006/relationships/oleObject" Target="../embeddings/oleObject52.bin"/><Relationship Id="rId17" Type="http://schemas.openxmlformats.org/officeDocument/2006/relationships/image" Target="../media/image40.emf"/><Relationship Id="rId2" Type="http://schemas.openxmlformats.org/officeDocument/2006/relationships/oleObject" Target="../embeddings/oleObject47.bin"/><Relationship Id="rId16" Type="http://schemas.openxmlformats.org/officeDocument/2006/relationships/oleObject" Target="../embeddings/oleObject56.bin"/><Relationship Id="rId20" Type="http://schemas.openxmlformats.org/officeDocument/2006/relationships/oleObject" Target="../embeddings/oleObject58.bin"/><Relationship Id="rId1" Type="http://schemas.openxmlformats.org/officeDocument/2006/relationships/slideLayout" Target="../slideLayouts/slideLayout1.xml"/><Relationship Id="rId6" Type="http://schemas.openxmlformats.org/officeDocument/2006/relationships/oleObject" Target="../embeddings/oleObject49.bin"/><Relationship Id="rId11" Type="http://schemas.openxmlformats.org/officeDocument/2006/relationships/image" Target="../media/image39.emf"/><Relationship Id="rId5" Type="http://schemas.openxmlformats.org/officeDocument/2006/relationships/image" Target="../media/image36.emf"/><Relationship Id="rId15" Type="http://schemas.openxmlformats.org/officeDocument/2006/relationships/oleObject" Target="../embeddings/oleObject55.bin"/><Relationship Id="rId10" Type="http://schemas.openxmlformats.org/officeDocument/2006/relationships/oleObject" Target="../embeddings/oleObject51.bin"/><Relationship Id="rId19" Type="http://schemas.openxmlformats.org/officeDocument/2006/relationships/image" Target="../media/image1.emf"/><Relationship Id="rId4" Type="http://schemas.openxmlformats.org/officeDocument/2006/relationships/oleObject" Target="../embeddings/oleObject48.bin"/><Relationship Id="rId9" Type="http://schemas.openxmlformats.org/officeDocument/2006/relationships/image" Target="../media/image38.emf"/><Relationship Id="rId14" Type="http://schemas.openxmlformats.org/officeDocument/2006/relationships/oleObject" Target="../embeddings/oleObject5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4.emf"/><Relationship Id="rId12" Type="http://schemas.openxmlformats.org/officeDocument/2006/relationships/oleObject" Target="../embeddings/oleObject64.bin"/><Relationship Id="rId2" Type="http://schemas.openxmlformats.org/officeDocument/2006/relationships/oleObject" Target="../embeddings/oleObject59.bin"/><Relationship Id="rId1" Type="http://schemas.openxmlformats.org/officeDocument/2006/relationships/slideLayout" Target="../slideLayouts/slideLayout1.xml"/><Relationship Id="rId6" Type="http://schemas.openxmlformats.org/officeDocument/2006/relationships/oleObject" Target="../embeddings/oleObject61.bin"/><Relationship Id="rId11" Type="http://schemas.openxmlformats.org/officeDocument/2006/relationships/image" Target="../media/image46.emf"/><Relationship Id="rId5" Type="http://schemas.openxmlformats.org/officeDocument/2006/relationships/image" Target="../media/image43.e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45.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48.emf"/><Relationship Id="rId7" Type="http://schemas.openxmlformats.org/officeDocument/2006/relationships/image" Target="../media/image50.emf"/><Relationship Id="rId2" Type="http://schemas.openxmlformats.org/officeDocument/2006/relationships/oleObject" Target="../embeddings/oleObject65.bin"/><Relationship Id="rId1" Type="http://schemas.openxmlformats.org/officeDocument/2006/relationships/slideLayout" Target="../slideLayouts/slideLayout1.xml"/><Relationship Id="rId6" Type="http://schemas.openxmlformats.org/officeDocument/2006/relationships/oleObject" Target="../embeddings/oleObject67.bin"/><Relationship Id="rId5" Type="http://schemas.openxmlformats.org/officeDocument/2006/relationships/image" Target="../media/image49.emf"/><Relationship Id="rId4" Type="http://schemas.openxmlformats.org/officeDocument/2006/relationships/oleObject" Target="../embeddings/oleObject6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51.emf"/><Relationship Id="rId7" Type="http://schemas.openxmlformats.org/officeDocument/2006/relationships/image" Target="../media/image53.emf"/><Relationship Id="rId2" Type="http://schemas.openxmlformats.org/officeDocument/2006/relationships/oleObject" Target="../embeddings/oleObject69.bin"/><Relationship Id="rId1" Type="http://schemas.openxmlformats.org/officeDocument/2006/relationships/slideLayout" Target="../slideLayouts/slideLayout1.xml"/><Relationship Id="rId6" Type="http://schemas.openxmlformats.org/officeDocument/2006/relationships/oleObject" Target="../embeddings/oleObject71.bin"/><Relationship Id="rId5" Type="http://schemas.openxmlformats.org/officeDocument/2006/relationships/image" Target="../media/image52.emf"/><Relationship Id="rId4" Type="http://schemas.openxmlformats.org/officeDocument/2006/relationships/oleObject" Target="../embeddings/oleObject70.bin"/><Relationship Id="rId9" Type="http://schemas.openxmlformats.org/officeDocument/2006/relationships/image" Target="../media/image5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announcements</a:t>
            </a:r>
          </a:p>
        </p:txBody>
      </p:sp>
      <p:sp>
        <p:nvSpPr>
          <p:cNvPr id="3" name="TextBox 2">
            <a:extLst>
              <a:ext uri="{FF2B5EF4-FFF2-40B4-BE49-F238E27FC236}">
                <a16:creationId xmlns:a16="http://schemas.microsoft.com/office/drawing/2014/main" id="{7ED3FE0F-B427-424F-B49D-90F4AD7B4C02}"/>
              </a:ext>
            </a:extLst>
          </p:cNvPr>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a:t>
            </a:r>
          </a:p>
        </p:txBody>
      </p:sp>
    </p:spTree>
    <p:extLst>
      <p:ext uri="{BB962C8B-B14F-4D97-AF65-F5344CB8AC3E}">
        <p14:creationId xmlns:p14="http://schemas.microsoft.com/office/powerpoint/2010/main" val="3728030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2" name="Rectangle 1"/>
          <p:cNvSpPr>
            <a:spLocks noChangeArrowheads="1"/>
          </p:cNvSpPr>
          <p:nvPr/>
        </p:nvSpPr>
        <p:spPr bwMode="auto">
          <a:xfrm>
            <a:off x="328613" y="342900"/>
            <a:ext cx="8426768"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800" dirty="0">
                <a:solidFill>
                  <a:srgbClr val="FF0000"/>
                </a:solidFill>
                <a:latin typeface="Apple Chancery"/>
                <a:cs typeface="Apple Chancery"/>
              </a:rPr>
              <a:t>Example 8:  </a:t>
            </a:r>
            <a:r>
              <a:rPr lang="en-US" sz="2800" dirty="0">
                <a:solidFill>
                  <a:srgbClr val="0000FF"/>
                </a:solidFill>
                <a:latin typeface="Apple Chancery"/>
                <a:cs typeface="Apple Chancery"/>
              </a:rPr>
              <a:t>Determine </a:t>
            </a:r>
          </a:p>
        </p:txBody>
      </p:sp>
      <p:sp>
        <p:nvSpPr>
          <p:cNvPr id="149513" name="Rectangle 16"/>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graphicFrame>
        <p:nvGraphicFramePr>
          <p:cNvPr id="149506" name="Object 2"/>
          <p:cNvGraphicFramePr>
            <a:graphicFrameLocks noChangeAspect="1"/>
          </p:cNvGraphicFramePr>
          <p:nvPr/>
        </p:nvGraphicFramePr>
        <p:xfrm>
          <a:off x="2107247" y="2703908"/>
          <a:ext cx="3826611" cy="1525191"/>
        </p:xfrm>
        <a:graphic>
          <a:graphicData uri="http://schemas.openxmlformats.org/presentationml/2006/ole">
            <mc:AlternateContent xmlns:mc="http://schemas.openxmlformats.org/markup-compatibility/2006">
              <mc:Choice xmlns:v="urn:schemas-microsoft-com:vml" Requires="v">
                <p:oleObj name="Equation" r:id="rId2" imgW="1879600" imgH="749300" progId="Equation.DSMT4">
                  <p:embed/>
                </p:oleObj>
              </mc:Choice>
              <mc:Fallback>
                <p:oleObj name="Equation" r:id="rId2" imgW="1879600" imgH="749300" progId="Equation.DSMT4">
                  <p:embed/>
                  <p:pic>
                    <p:nvPicPr>
                      <p:cNvPr id="149506" name="Object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7247" y="2703908"/>
                        <a:ext cx="3826611" cy="1525191"/>
                      </a:xfrm>
                      <a:prstGeom prst="rect">
                        <a:avLst/>
                      </a:prstGeom>
                      <a:noFill/>
                      <a:ln>
                        <a:noFill/>
                      </a:ln>
                      <a:effectLst/>
                    </p:spPr>
                  </p:pic>
                </p:oleObj>
              </mc:Fallback>
            </mc:AlternateContent>
          </a:graphicData>
        </a:graphic>
      </p:graphicFrame>
      <p:graphicFrame>
        <p:nvGraphicFramePr>
          <p:cNvPr id="149507" name="Object 3"/>
          <p:cNvGraphicFramePr>
            <a:graphicFrameLocks noChangeAspect="1"/>
          </p:cNvGraphicFramePr>
          <p:nvPr/>
        </p:nvGraphicFramePr>
        <p:xfrm>
          <a:off x="2631758" y="1175862"/>
          <a:ext cx="1803083" cy="440055"/>
        </p:xfrm>
        <a:graphic>
          <a:graphicData uri="http://schemas.openxmlformats.org/presentationml/2006/ole">
            <mc:AlternateContent xmlns:mc="http://schemas.openxmlformats.org/markup-compatibility/2006">
              <mc:Choice xmlns:v="urn:schemas-microsoft-com:vml" Requires="v">
                <p:oleObj name="Equation" r:id="rId4" imgW="1041400" imgH="254000" progId="Equation.DSMT4">
                  <p:embed/>
                </p:oleObj>
              </mc:Choice>
              <mc:Fallback>
                <p:oleObj name="Equation" r:id="rId4" imgW="1041400" imgH="254000" progId="Equation.DSMT4">
                  <p:embed/>
                  <p:pic>
                    <p:nvPicPr>
                      <p:cNvPr id="149507" name="Object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1758" y="1175862"/>
                        <a:ext cx="1803083" cy="440055"/>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9508" name="Object 4"/>
          <p:cNvGraphicFramePr>
            <a:graphicFrameLocks noChangeAspect="1"/>
          </p:cNvGraphicFramePr>
          <p:nvPr/>
        </p:nvGraphicFramePr>
        <p:xfrm>
          <a:off x="2624614" y="1675924"/>
          <a:ext cx="2461736" cy="438626"/>
        </p:xfrm>
        <a:graphic>
          <a:graphicData uri="http://schemas.openxmlformats.org/presentationml/2006/ole">
            <mc:AlternateContent xmlns:mc="http://schemas.openxmlformats.org/markup-compatibility/2006">
              <mc:Choice xmlns:v="urn:schemas-microsoft-com:vml" Requires="v">
                <p:oleObj name="Equation" r:id="rId6" imgW="1422400" imgH="254000" progId="Equation.DSMT4">
                  <p:embed/>
                </p:oleObj>
              </mc:Choice>
              <mc:Fallback>
                <p:oleObj name="Equation" r:id="rId6" imgW="1422400" imgH="254000" progId="Equation.DSMT4">
                  <p:embed/>
                  <p:pic>
                    <p:nvPicPr>
                      <p:cNvPr id="149508" name="Object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24614" y="1675924"/>
                        <a:ext cx="2461736" cy="438626"/>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4" name="Object 3"/>
          <p:cNvGraphicFramePr>
            <a:graphicFrameLocks noChangeAspect="1"/>
          </p:cNvGraphicFramePr>
          <p:nvPr/>
        </p:nvGraphicFramePr>
        <p:xfrm>
          <a:off x="3779838" y="541338"/>
          <a:ext cx="857250" cy="330200"/>
        </p:xfrm>
        <a:graphic>
          <a:graphicData uri="http://schemas.openxmlformats.org/presentationml/2006/ole">
            <mc:AlternateContent xmlns:mc="http://schemas.openxmlformats.org/markup-compatibility/2006">
              <mc:Choice xmlns:v="urn:schemas-microsoft-com:vml" Requires="v">
                <p:oleObj name="Equation" r:id="rId8" imgW="495300" imgH="190500" progId="Equation.DSMT4">
                  <p:embed/>
                </p:oleObj>
              </mc:Choice>
              <mc:Fallback>
                <p:oleObj name="Equation" r:id="rId8" imgW="495300" imgH="190500" progId="Equation.DSMT4">
                  <p:embed/>
                  <p:pic>
                    <p:nvPicPr>
                      <p:cNvPr id="34" name="Object 3"/>
                      <p:cNvPicPr>
                        <a:picLocks noChangeAspect="1"/>
                      </p:cNvPicPr>
                      <p:nvPr/>
                    </p:nvPicPr>
                    <p:blipFill>
                      <a:blip r:embed="rId9"/>
                      <a:srcRect/>
                      <a:stretch>
                        <a:fillRect/>
                      </a:stretch>
                    </p:blipFill>
                    <p:spPr bwMode="auto">
                      <a:xfrm>
                        <a:off x="3779838" y="541338"/>
                        <a:ext cx="857250" cy="330200"/>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 name="TextBox 17"/>
          <p:cNvSpPr txBox="1">
            <a:spLocks noChangeArrowheads="1"/>
          </p:cNvSpPr>
          <p:nvPr/>
        </p:nvSpPr>
        <p:spPr bwMode="auto">
          <a:xfrm>
            <a:off x="8579644" y="6515100"/>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10.)</a:t>
            </a:r>
          </a:p>
        </p:txBody>
      </p:sp>
    </p:spTree>
    <p:extLst>
      <p:ext uri="{BB962C8B-B14F-4D97-AF65-F5344CB8AC3E}">
        <p14:creationId xmlns:p14="http://schemas.microsoft.com/office/powerpoint/2010/main" val="15355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dissolve">
                                      <p:cBhvr>
                                        <p:cTn id="7" dur="500"/>
                                        <p:tgtEl>
                                          <p:spTgt spid="149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3" name="Rectangle 16"/>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graphicFrame>
        <p:nvGraphicFramePr>
          <p:cNvPr id="149506" name="Object 2"/>
          <p:cNvGraphicFramePr>
            <a:graphicFrameLocks noChangeAspect="1"/>
          </p:cNvGraphicFramePr>
          <p:nvPr/>
        </p:nvGraphicFramePr>
        <p:xfrm>
          <a:off x="388620" y="3091180"/>
          <a:ext cx="2606040" cy="1038702"/>
        </p:xfrm>
        <a:graphic>
          <a:graphicData uri="http://schemas.openxmlformats.org/presentationml/2006/ole">
            <mc:AlternateContent xmlns:mc="http://schemas.openxmlformats.org/markup-compatibility/2006">
              <mc:Choice xmlns:v="urn:schemas-microsoft-com:vml" Requires="v">
                <p:oleObj name="Equation" r:id="rId2" imgW="1879600" imgH="749300" progId="Equation.DSMT4">
                  <p:embed/>
                </p:oleObj>
              </mc:Choice>
              <mc:Fallback>
                <p:oleObj name="Equation" r:id="rId2" imgW="1879600" imgH="749300" progId="Equation.DSMT4">
                  <p:embed/>
                  <p:pic>
                    <p:nvPicPr>
                      <p:cNvPr id="149506" name="Object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 y="3091180"/>
                        <a:ext cx="2606040" cy="1038702"/>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9507" name="Object 3"/>
          <p:cNvGraphicFramePr>
            <a:graphicFrameLocks noChangeAspect="1"/>
          </p:cNvGraphicFramePr>
          <p:nvPr/>
        </p:nvGraphicFramePr>
        <p:xfrm>
          <a:off x="2631758" y="1175862"/>
          <a:ext cx="1803083" cy="440055"/>
        </p:xfrm>
        <a:graphic>
          <a:graphicData uri="http://schemas.openxmlformats.org/presentationml/2006/ole">
            <mc:AlternateContent xmlns:mc="http://schemas.openxmlformats.org/markup-compatibility/2006">
              <mc:Choice xmlns:v="urn:schemas-microsoft-com:vml" Requires="v">
                <p:oleObj name="Equation" r:id="rId4" imgW="1041400" imgH="254000" progId="Equation.DSMT4">
                  <p:embed/>
                </p:oleObj>
              </mc:Choice>
              <mc:Fallback>
                <p:oleObj name="Equation" r:id="rId4" imgW="1041400" imgH="254000" progId="Equation.DSMT4">
                  <p:embed/>
                  <p:pic>
                    <p:nvPicPr>
                      <p:cNvPr id="149507" name="Object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1758" y="1175862"/>
                        <a:ext cx="1803083" cy="440055"/>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9508" name="Object 4"/>
          <p:cNvGraphicFramePr>
            <a:graphicFrameLocks noChangeAspect="1"/>
          </p:cNvGraphicFramePr>
          <p:nvPr/>
        </p:nvGraphicFramePr>
        <p:xfrm>
          <a:off x="2624614" y="1675924"/>
          <a:ext cx="2461736" cy="438626"/>
        </p:xfrm>
        <a:graphic>
          <a:graphicData uri="http://schemas.openxmlformats.org/presentationml/2006/ole">
            <mc:AlternateContent xmlns:mc="http://schemas.openxmlformats.org/markup-compatibility/2006">
              <mc:Choice xmlns:v="urn:schemas-microsoft-com:vml" Requires="v">
                <p:oleObj name="Equation" r:id="rId6" imgW="1422400" imgH="254000" progId="Equation.DSMT4">
                  <p:embed/>
                </p:oleObj>
              </mc:Choice>
              <mc:Fallback>
                <p:oleObj name="Equation" r:id="rId6" imgW="1422400" imgH="254000" progId="Equation.DSMT4">
                  <p:embed/>
                  <p:pic>
                    <p:nvPicPr>
                      <p:cNvPr id="149508" name="Object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24614" y="1675924"/>
                        <a:ext cx="2461736" cy="438626"/>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15" name="Freeform 29"/>
          <p:cNvSpPr>
            <a:spLocks noChangeArrowheads="1"/>
          </p:cNvSpPr>
          <p:nvPr/>
        </p:nvSpPr>
        <p:spPr bwMode="auto">
          <a:xfrm>
            <a:off x="1485900" y="3502660"/>
            <a:ext cx="68580" cy="617220"/>
          </a:xfrm>
          <a:custGeom>
            <a:avLst/>
            <a:gdLst>
              <a:gd name="T0" fmla="*/ 42863 w 101600"/>
              <a:gd name="T1" fmla="*/ 0 h 927100"/>
              <a:gd name="T2" fmla="*/ 0 w 101600"/>
              <a:gd name="T3" fmla="*/ 179922 h 927100"/>
              <a:gd name="T4" fmla="*/ 42863 w 101600"/>
              <a:gd name="T5" fmla="*/ 375266 h 927100"/>
              <a:gd name="T6" fmla="*/ 0 60000 65536"/>
              <a:gd name="T7" fmla="*/ 0 60000 65536"/>
              <a:gd name="T8" fmla="*/ 0 60000 65536"/>
              <a:gd name="T9" fmla="*/ 0 w 101600"/>
              <a:gd name="T10" fmla="*/ 0 h 927100"/>
              <a:gd name="T11" fmla="*/ 101600 w 101600"/>
              <a:gd name="T12" fmla="*/ 927100 h 927100"/>
            </a:gdLst>
            <a:ahLst/>
            <a:cxnLst>
              <a:cxn ang="T6">
                <a:pos x="T0" y="T1"/>
              </a:cxn>
              <a:cxn ang="T7">
                <a:pos x="T2" y="T3"/>
              </a:cxn>
              <a:cxn ang="T8">
                <a:pos x="T4" y="T5"/>
              </a:cxn>
            </a:cxnLst>
            <a:rect l="T9" t="T10" r="T11" b="T12"/>
            <a:pathLst>
              <a:path w="101600" h="927100">
                <a:moveTo>
                  <a:pt x="101600" y="0"/>
                </a:moveTo>
                <a:cubicBezTo>
                  <a:pt x="50800" y="144991"/>
                  <a:pt x="0" y="289983"/>
                  <a:pt x="0" y="444500"/>
                </a:cubicBezTo>
                <a:cubicBezTo>
                  <a:pt x="0" y="599017"/>
                  <a:pt x="101600" y="927100"/>
                  <a:pt x="101600" y="927100"/>
                </a:cubicBez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cxnSp>
        <p:nvCxnSpPr>
          <p:cNvPr id="149516" name="Straight Arrow Connector 31"/>
          <p:cNvCxnSpPr>
            <a:cxnSpLocks noChangeShapeType="1"/>
          </p:cNvCxnSpPr>
          <p:nvPr/>
        </p:nvCxnSpPr>
        <p:spPr bwMode="auto">
          <a:xfrm rot="16200000" flipH="1">
            <a:off x="1691640" y="3708400"/>
            <a:ext cx="205740" cy="205740"/>
          </a:xfrm>
          <a:prstGeom prst="straightConnector1">
            <a:avLst/>
          </a:prstGeom>
          <a:noFill/>
          <a:ln w="25400">
            <a:solidFill>
              <a:srgbClr val="000000"/>
            </a:solidFill>
            <a:round/>
            <a:headEnd/>
            <a:tailEnd type="arrow" w="med" len="med"/>
          </a:ln>
          <a:extLst>
            <a:ext uri="{909E8E84-426E-40dd-AFC4-6F175D3DCCD1}">
              <a14:hiddenFill xmlns="" xmlns:a14="http://schemas.microsoft.com/office/drawing/2010/main">
                <a:noFill/>
              </a14:hiddenFill>
            </a:ext>
          </a:extLst>
        </p:spPr>
      </p:cxnSp>
      <p:cxnSp>
        <p:nvCxnSpPr>
          <p:cNvPr id="149517" name="Straight Arrow Connector 32"/>
          <p:cNvCxnSpPr>
            <a:cxnSpLocks noChangeShapeType="1"/>
          </p:cNvCxnSpPr>
          <p:nvPr/>
        </p:nvCxnSpPr>
        <p:spPr bwMode="auto">
          <a:xfrm rot="5400000">
            <a:off x="1691640" y="3708400"/>
            <a:ext cx="205740" cy="205740"/>
          </a:xfrm>
          <a:prstGeom prst="straightConnector1">
            <a:avLst/>
          </a:prstGeom>
          <a:noFill/>
          <a:ln w="25400">
            <a:solidFill>
              <a:srgbClr val="000000"/>
            </a:solidFill>
            <a:round/>
            <a:headEnd/>
            <a:tailEnd type="arrow" w="med" len="med"/>
          </a:ln>
          <a:extLst>
            <a:ext uri="{909E8E84-426E-40dd-AFC4-6F175D3DCCD1}">
              <a14:hiddenFill xmlns="" xmlns:a14="http://schemas.microsoft.com/office/drawing/2010/main">
                <a:noFill/>
              </a14:hiddenFill>
            </a:ext>
          </a:extLst>
        </p:spPr>
      </p:cxnSp>
      <p:sp>
        <p:nvSpPr>
          <p:cNvPr id="149518" name="Oval 33"/>
          <p:cNvSpPr>
            <a:spLocks noChangeArrowheads="1"/>
          </p:cNvSpPr>
          <p:nvPr/>
        </p:nvSpPr>
        <p:spPr bwMode="auto">
          <a:xfrm>
            <a:off x="1143000" y="3159760"/>
            <a:ext cx="274320" cy="342900"/>
          </a:xfrm>
          <a:prstGeom prst="ellipse">
            <a:avLst/>
          </a:pr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cxnSp>
        <p:nvCxnSpPr>
          <p:cNvPr id="149519" name="Straight Connector 35"/>
          <p:cNvCxnSpPr>
            <a:cxnSpLocks noChangeShapeType="1"/>
          </p:cNvCxnSpPr>
          <p:nvPr/>
        </p:nvCxnSpPr>
        <p:spPr bwMode="auto">
          <a:xfrm>
            <a:off x="1417320" y="3365500"/>
            <a:ext cx="1577340" cy="1429"/>
          </a:xfrm>
          <a:prstGeom prst="line">
            <a:avLst/>
          </a:prstGeom>
          <a:noFill/>
          <a:ln w="9525">
            <a:solidFill>
              <a:srgbClr val="000000"/>
            </a:solidFill>
            <a:prstDash val="lgDash"/>
            <a:round/>
            <a:headEnd/>
            <a:tailEnd/>
          </a:ln>
          <a:extLst>
            <a:ext uri="{909E8E84-426E-40dd-AFC4-6F175D3DCCD1}">
              <a14:hiddenFill xmlns="" xmlns:a14="http://schemas.microsoft.com/office/drawing/2010/main">
                <a:noFill/>
              </a14:hiddenFill>
            </a:ext>
          </a:extLst>
        </p:spPr>
      </p:cxnSp>
      <p:cxnSp>
        <p:nvCxnSpPr>
          <p:cNvPr id="149520" name="Straight Connector 41"/>
          <p:cNvCxnSpPr>
            <a:cxnSpLocks noChangeShapeType="1"/>
          </p:cNvCxnSpPr>
          <p:nvPr/>
        </p:nvCxnSpPr>
        <p:spPr bwMode="auto">
          <a:xfrm rot="5400000">
            <a:off x="972265" y="3810556"/>
            <a:ext cx="617220" cy="1429"/>
          </a:xfrm>
          <a:prstGeom prst="line">
            <a:avLst/>
          </a:prstGeom>
          <a:noFill/>
          <a:ln w="9525">
            <a:solidFill>
              <a:srgbClr val="000000"/>
            </a:solidFill>
            <a:prstDash val="lgDash"/>
            <a:round/>
            <a:headEnd/>
            <a:tailEnd/>
          </a:ln>
          <a:extLst>
            <a:ext uri="{909E8E84-426E-40dd-AFC4-6F175D3DCCD1}">
              <a14:hiddenFill xmlns="" xmlns:a14="http://schemas.microsoft.com/office/drawing/2010/main">
                <a:noFill/>
              </a14:hiddenFill>
            </a:ext>
          </a:extLst>
        </p:spPr>
      </p:cxnSp>
      <p:graphicFrame>
        <p:nvGraphicFramePr>
          <p:cNvPr id="149509" name="Object 5"/>
          <p:cNvGraphicFramePr>
            <a:graphicFrameLocks noChangeAspect="1"/>
          </p:cNvGraphicFramePr>
          <p:nvPr/>
        </p:nvGraphicFramePr>
        <p:xfrm>
          <a:off x="1143000" y="4874260"/>
          <a:ext cx="7145179" cy="854393"/>
        </p:xfrm>
        <a:graphic>
          <a:graphicData uri="http://schemas.openxmlformats.org/presentationml/2006/ole">
            <mc:AlternateContent xmlns:mc="http://schemas.openxmlformats.org/markup-compatibility/2006">
              <mc:Choice xmlns:v="urn:schemas-microsoft-com:vml" Requires="v">
                <p:oleObj name="Equation" r:id="rId8" imgW="4356100" imgH="520700" progId="Equation.DSMT4">
                  <p:embed/>
                </p:oleObj>
              </mc:Choice>
              <mc:Fallback>
                <p:oleObj name="Equation" r:id="rId8" imgW="4356100" imgH="520700" progId="Equation.DSMT4">
                  <p:embed/>
                  <p:pic>
                    <p:nvPicPr>
                      <p:cNvPr id="149509" name="Object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874260"/>
                        <a:ext cx="7145179" cy="854393"/>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21" name="Freeform 49"/>
          <p:cNvSpPr>
            <a:spLocks noChangeArrowheads="1"/>
          </p:cNvSpPr>
          <p:nvPr/>
        </p:nvSpPr>
        <p:spPr bwMode="auto">
          <a:xfrm flipH="1">
            <a:off x="2034540" y="3502660"/>
            <a:ext cx="68580" cy="617220"/>
          </a:xfrm>
          <a:custGeom>
            <a:avLst/>
            <a:gdLst>
              <a:gd name="T0" fmla="*/ 42863 w 101600"/>
              <a:gd name="T1" fmla="*/ 0 h 927100"/>
              <a:gd name="T2" fmla="*/ 0 w 101600"/>
              <a:gd name="T3" fmla="*/ 179922 h 927100"/>
              <a:gd name="T4" fmla="*/ 42863 w 101600"/>
              <a:gd name="T5" fmla="*/ 375266 h 927100"/>
              <a:gd name="T6" fmla="*/ 0 60000 65536"/>
              <a:gd name="T7" fmla="*/ 0 60000 65536"/>
              <a:gd name="T8" fmla="*/ 0 60000 65536"/>
              <a:gd name="T9" fmla="*/ 0 w 101600"/>
              <a:gd name="T10" fmla="*/ 0 h 927100"/>
              <a:gd name="T11" fmla="*/ 101600 w 101600"/>
              <a:gd name="T12" fmla="*/ 927100 h 927100"/>
            </a:gdLst>
            <a:ahLst/>
            <a:cxnLst>
              <a:cxn ang="T6">
                <a:pos x="T0" y="T1"/>
              </a:cxn>
              <a:cxn ang="T7">
                <a:pos x="T2" y="T3"/>
              </a:cxn>
              <a:cxn ang="T8">
                <a:pos x="T4" y="T5"/>
              </a:cxn>
            </a:cxnLst>
            <a:rect l="T9" t="T10" r="T11" b="T12"/>
            <a:pathLst>
              <a:path w="101600" h="927100">
                <a:moveTo>
                  <a:pt x="101600" y="0"/>
                </a:moveTo>
                <a:cubicBezTo>
                  <a:pt x="50800" y="144991"/>
                  <a:pt x="0" y="289983"/>
                  <a:pt x="0" y="444500"/>
                </a:cubicBezTo>
                <a:cubicBezTo>
                  <a:pt x="0" y="599017"/>
                  <a:pt x="101600" y="927100"/>
                  <a:pt x="101600" y="927100"/>
                </a:cubicBez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graphicFrame>
        <p:nvGraphicFramePr>
          <p:cNvPr id="149510" name="Object 6"/>
          <p:cNvGraphicFramePr>
            <a:graphicFrameLocks noChangeAspect="1"/>
          </p:cNvGraphicFramePr>
          <p:nvPr>
            <p:extLst>
              <p:ext uri="{D42A27DB-BD31-4B8C-83A1-F6EECF244321}">
                <p14:modId xmlns:p14="http://schemas.microsoft.com/office/powerpoint/2010/main" val="2927771791"/>
              </p:ext>
            </p:extLst>
          </p:nvPr>
        </p:nvGraphicFramePr>
        <p:xfrm>
          <a:off x="3390658" y="3091180"/>
          <a:ext cx="1971675" cy="1039812"/>
        </p:xfrm>
        <a:graphic>
          <a:graphicData uri="http://schemas.openxmlformats.org/presentationml/2006/ole">
            <mc:AlternateContent xmlns:mc="http://schemas.openxmlformats.org/markup-compatibility/2006">
              <mc:Choice xmlns:v="urn:schemas-microsoft-com:vml" Requires="v">
                <p:oleObj name="Equation" r:id="rId10" imgW="1422400" imgH="749300" progId="Equation.DSMT4">
                  <p:embed/>
                </p:oleObj>
              </mc:Choice>
              <mc:Fallback>
                <p:oleObj name="Equation" r:id="rId10" imgW="1422400" imgH="749300" progId="Equation.DSMT4">
                  <p:embed/>
                  <p:pic>
                    <p:nvPicPr>
                      <p:cNvPr id="149510" name="Object 6"/>
                      <p:cNvPicPr>
                        <a:picLocks noChangeAspect="1"/>
                      </p:cNvPicPr>
                      <p:nvPr/>
                    </p:nvPicPr>
                    <p:blipFill>
                      <a:blip r:embed="rId11"/>
                      <a:srcRect/>
                      <a:stretch>
                        <a:fillRect/>
                      </a:stretch>
                    </p:blipFill>
                    <p:spPr bwMode="auto">
                      <a:xfrm>
                        <a:off x="3390658" y="3091180"/>
                        <a:ext cx="1971675" cy="1039812"/>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22" name="Freeform 56"/>
          <p:cNvSpPr>
            <a:spLocks noChangeArrowheads="1"/>
          </p:cNvSpPr>
          <p:nvPr/>
        </p:nvSpPr>
        <p:spPr bwMode="auto">
          <a:xfrm>
            <a:off x="4236184" y="3502977"/>
            <a:ext cx="68580" cy="617220"/>
          </a:xfrm>
          <a:custGeom>
            <a:avLst/>
            <a:gdLst>
              <a:gd name="T0" fmla="*/ 42863 w 101600"/>
              <a:gd name="T1" fmla="*/ 0 h 927100"/>
              <a:gd name="T2" fmla="*/ 0 w 101600"/>
              <a:gd name="T3" fmla="*/ 179922 h 927100"/>
              <a:gd name="T4" fmla="*/ 42863 w 101600"/>
              <a:gd name="T5" fmla="*/ 375266 h 927100"/>
              <a:gd name="T6" fmla="*/ 0 60000 65536"/>
              <a:gd name="T7" fmla="*/ 0 60000 65536"/>
              <a:gd name="T8" fmla="*/ 0 60000 65536"/>
              <a:gd name="T9" fmla="*/ 0 w 101600"/>
              <a:gd name="T10" fmla="*/ 0 h 927100"/>
              <a:gd name="T11" fmla="*/ 101600 w 101600"/>
              <a:gd name="T12" fmla="*/ 927100 h 927100"/>
            </a:gdLst>
            <a:ahLst/>
            <a:cxnLst>
              <a:cxn ang="T6">
                <a:pos x="T0" y="T1"/>
              </a:cxn>
              <a:cxn ang="T7">
                <a:pos x="T2" y="T3"/>
              </a:cxn>
              <a:cxn ang="T8">
                <a:pos x="T4" y="T5"/>
              </a:cxn>
            </a:cxnLst>
            <a:rect l="T9" t="T10" r="T11" b="T12"/>
            <a:pathLst>
              <a:path w="101600" h="927100">
                <a:moveTo>
                  <a:pt x="101600" y="0"/>
                </a:moveTo>
                <a:cubicBezTo>
                  <a:pt x="50800" y="144991"/>
                  <a:pt x="0" y="289983"/>
                  <a:pt x="0" y="444500"/>
                </a:cubicBezTo>
                <a:cubicBezTo>
                  <a:pt x="0" y="599017"/>
                  <a:pt x="101600" y="927100"/>
                  <a:pt x="101600" y="927100"/>
                </a:cubicBez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cxnSp>
        <p:nvCxnSpPr>
          <p:cNvPr id="149523" name="Straight Arrow Connector 57"/>
          <p:cNvCxnSpPr>
            <a:cxnSpLocks noChangeShapeType="1"/>
          </p:cNvCxnSpPr>
          <p:nvPr/>
        </p:nvCxnSpPr>
        <p:spPr bwMode="auto">
          <a:xfrm rot="16200000" flipH="1">
            <a:off x="4510504" y="3708717"/>
            <a:ext cx="205740" cy="205740"/>
          </a:xfrm>
          <a:prstGeom prst="straightConnector1">
            <a:avLst/>
          </a:prstGeom>
          <a:noFill/>
          <a:ln w="25400">
            <a:solidFill>
              <a:srgbClr val="000000"/>
            </a:solidFill>
            <a:round/>
            <a:headEnd/>
            <a:tailEnd type="arrow" w="med" len="med"/>
          </a:ln>
          <a:extLst>
            <a:ext uri="{909E8E84-426E-40dd-AFC4-6F175D3DCCD1}">
              <a14:hiddenFill xmlns="" xmlns:a14="http://schemas.microsoft.com/office/drawing/2010/main">
                <a:noFill/>
              </a14:hiddenFill>
            </a:ext>
          </a:extLst>
        </p:spPr>
      </p:cxnSp>
      <p:cxnSp>
        <p:nvCxnSpPr>
          <p:cNvPr id="149524" name="Straight Arrow Connector 58"/>
          <p:cNvCxnSpPr>
            <a:cxnSpLocks noChangeShapeType="1"/>
          </p:cNvCxnSpPr>
          <p:nvPr/>
        </p:nvCxnSpPr>
        <p:spPr bwMode="auto">
          <a:xfrm rot="5400000">
            <a:off x="4441924" y="3708717"/>
            <a:ext cx="205740" cy="205740"/>
          </a:xfrm>
          <a:prstGeom prst="straightConnector1">
            <a:avLst/>
          </a:prstGeom>
          <a:noFill/>
          <a:ln w="25400">
            <a:solidFill>
              <a:srgbClr val="000000"/>
            </a:solidFill>
            <a:round/>
            <a:headEnd/>
            <a:tailEnd type="arrow" w="med" len="med"/>
          </a:ln>
          <a:extLst>
            <a:ext uri="{909E8E84-426E-40dd-AFC4-6F175D3DCCD1}">
              <a14:hiddenFill xmlns="" xmlns:a14="http://schemas.microsoft.com/office/drawing/2010/main">
                <a:noFill/>
              </a14:hiddenFill>
            </a:ext>
          </a:extLst>
        </p:spPr>
      </p:cxnSp>
      <p:sp>
        <p:nvSpPr>
          <p:cNvPr id="149525" name="Oval 59"/>
          <p:cNvSpPr>
            <a:spLocks noChangeArrowheads="1"/>
          </p:cNvSpPr>
          <p:nvPr/>
        </p:nvSpPr>
        <p:spPr bwMode="auto">
          <a:xfrm>
            <a:off x="3893284" y="3160077"/>
            <a:ext cx="274320" cy="342900"/>
          </a:xfrm>
          <a:prstGeom prst="ellipse">
            <a:avLst/>
          </a:pr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cxnSp>
        <p:nvCxnSpPr>
          <p:cNvPr id="149526" name="Straight Connector 60"/>
          <p:cNvCxnSpPr>
            <a:cxnSpLocks noChangeShapeType="1"/>
          </p:cNvCxnSpPr>
          <p:nvPr/>
        </p:nvCxnSpPr>
        <p:spPr bwMode="auto">
          <a:xfrm>
            <a:off x="4167604" y="3365817"/>
            <a:ext cx="1234440" cy="1429"/>
          </a:xfrm>
          <a:prstGeom prst="line">
            <a:avLst/>
          </a:prstGeom>
          <a:noFill/>
          <a:ln w="9525">
            <a:solidFill>
              <a:srgbClr val="000000"/>
            </a:solidFill>
            <a:prstDash val="lgDash"/>
            <a:round/>
            <a:headEnd/>
            <a:tailEnd/>
          </a:ln>
          <a:extLst>
            <a:ext uri="{909E8E84-426E-40dd-AFC4-6F175D3DCCD1}">
              <a14:hiddenFill xmlns="" xmlns:a14="http://schemas.microsoft.com/office/drawing/2010/main">
                <a:noFill/>
              </a14:hiddenFill>
            </a:ext>
          </a:extLst>
        </p:spPr>
      </p:cxnSp>
      <p:cxnSp>
        <p:nvCxnSpPr>
          <p:cNvPr id="149527" name="Straight Connector 61"/>
          <p:cNvCxnSpPr>
            <a:cxnSpLocks noChangeShapeType="1"/>
          </p:cNvCxnSpPr>
          <p:nvPr/>
        </p:nvCxnSpPr>
        <p:spPr bwMode="auto">
          <a:xfrm rot="5400000">
            <a:off x="3722549" y="3810873"/>
            <a:ext cx="617220" cy="1429"/>
          </a:xfrm>
          <a:prstGeom prst="line">
            <a:avLst/>
          </a:prstGeom>
          <a:noFill/>
          <a:ln w="9525">
            <a:solidFill>
              <a:srgbClr val="000000"/>
            </a:solidFill>
            <a:prstDash val="lgDash"/>
            <a:round/>
            <a:headEnd/>
            <a:tailEnd/>
          </a:ln>
          <a:extLst>
            <a:ext uri="{909E8E84-426E-40dd-AFC4-6F175D3DCCD1}">
              <a14:hiddenFill xmlns="" xmlns:a14="http://schemas.microsoft.com/office/drawing/2010/main">
                <a:noFill/>
              </a14:hiddenFill>
            </a:ext>
          </a:extLst>
        </p:spPr>
      </p:cxnSp>
      <p:sp>
        <p:nvSpPr>
          <p:cNvPr id="149528" name="Freeform 62"/>
          <p:cNvSpPr>
            <a:spLocks noChangeArrowheads="1"/>
          </p:cNvSpPr>
          <p:nvPr/>
        </p:nvSpPr>
        <p:spPr bwMode="auto">
          <a:xfrm flipH="1">
            <a:off x="4921984" y="3502977"/>
            <a:ext cx="68580" cy="617220"/>
          </a:xfrm>
          <a:custGeom>
            <a:avLst/>
            <a:gdLst>
              <a:gd name="T0" fmla="*/ 42863 w 101600"/>
              <a:gd name="T1" fmla="*/ 0 h 927100"/>
              <a:gd name="T2" fmla="*/ 0 w 101600"/>
              <a:gd name="T3" fmla="*/ 179922 h 927100"/>
              <a:gd name="T4" fmla="*/ 42863 w 101600"/>
              <a:gd name="T5" fmla="*/ 375266 h 927100"/>
              <a:gd name="T6" fmla="*/ 0 60000 65536"/>
              <a:gd name="T7" fmla="*/ 0 60000 65536"/>
              <a:gd name="T8" fmla="*/ 0 60000 65536"/>
              <a:gd name="T9" fmla="*/ 0 w 101600"/>
              <a:gd name="T10" fmla="*/ 0 h 927100"/>
              <a:gd name="T11" fmla="*/ 101600 w 101600"/>
              <a:gd name="T12" fmla="*/ 927100 h 927100"/>
            </a:gdLst>
            <a:ahLst/>
            <a:cxnLst>
              <a:cxn ang="T6">
                <a:pos x="T0" y="T1"/>
              </a:cxn>
              <a:cxn ang="T7">
                <a:pos x="T2" y="T3"/>
              </a:cxn>
              <a:cxn ang="T8">
                <a:pos x="T4" y="T5"/>
              </a:cxn>
            </a:cxnLst>
            <a:rect l="T9" t="T10" r="T11" b="T12"/>
            <a:pathLst>
              <a:path w="101600" h="927100">
                <a:moveTo>
                  <a:pt x="101600" y="0"/>
                </a:moveTo>
                <a:cubicBezTo>
                  <a:pt x="50800" y="144991"/>
                  <a:pt x="0" y="289983"/>
                  <a:pt x="0" y="444500"/>
                </a:cubicBezTo>
                <a:cubicBezTo>
                  <a:pt x="0" y="599017"/>
                  <a:pt x="101600" y="927100"/>
                  <a:pt x="101600" y="927100"/>
                </a:cubicBez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graphicFrame>
        <p:nvGraphicFramePr>
          <p:cNvPr id="149511" name="Object 7"/>
          <p:cNvGraphicFramePr>
            <a:graphicFrameLocks noChangeAspect="1"/>
          </p:cNvGraphicFramePr>
          <p:nvPr>
            <p:extLst>
              <p:ext uri="{D42A27DB-BD31-4B8C-83A1-F6EECF244321}">
                <p14:modId xmlns:p14="http://schemas.microsoft.com/office/powerpoint/2010/main" val="793893741"/>
              </p:ext>
            </p:extLst>
          </p:nvPr>
        </p:nvGraphicFramePr>
        <p:xfrm>
          <a:off x="5878646" y="3080948"/>
          <a:ext cx="1971675" cy="1038225"/>
        </p:xfrm>
        <a:graphic>
          <a:graphicData uri="http://schemas.openxmlformats.org/presentationml/2006/ole">
            <mc:AlternateContent xmlns:mc="http://schemas.openxmlformats.org/markup-compatibility/2006">
              <mc:Choice xmlns:v="urn:schemas-microsoft-com:vml" Requires="v">
                <p:oleObj name="Equation" r:id="rId12" imgW="1422400" imgH="749300" progId="Equation.DSMT4">
                  <p:embed/>
                </p:oleObj>
              </mc:Choice>
              <mc:Fallback>
                <p:oleObj name="Equation" r:id="rId12" imgW="1422400" imgH="749300" progId="Equation.DSMT4">
                  <p:embed/>
                  <p:pic>
                    <p:nvPicPr>
                      <p:cNvPr id="149511" name="Object 7"/>
                      <p:cNvPicPr>
                        <a:picLocks noChangeAspect="1"/>
                      </p:cNvPicPr>
                      <p:nvPr/>
                    </p:nvPicPr>
                    <p:blipFill>
                      <a:blip r:embed="rId13"/>
                      <a:srcRect/>
                      <a:stretch>
                        <a:fillRect/>
                      </a:stretch>
                    </p:blipFill>
                    <p:spPr bwMode="auto">
                      <a:xfrm>
                        <a:off x="5878646" y="3080948"/>
                        <a:ext cx="1971675" cy="1038225"/>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29" name="Freeform 64"/>
          <p:cNvSpPr>
            <a:spLocks noChangeArrowheads="1"/>
          </p:cNvSpPr>
          <p:nvPr/>
        </p:nvSpPr>
        <p:spPr bwMode="auto">
          <a:xfrm>
            <a:off x="7077133" y="3492269"/>
            <a:ext cx="68580" cy="617220"/>
          </a:xfrm>
          <a:custGeom>
            <a:avLst/>
            <a:gdLst>
              <a:gd name="T0" fmla="*/ 42863 w 101600"/>
              <a:gd name="T1" fmla="*/ 0 h 927100"/>
              <a:gd name="T2" fmla="*/ 0 w 101600"/>
              <a:gd name="T3" fmla="*/ 179922 h 927100"/>
              <a:gd name="T4" fmla="*/ 42863 w 101600"/>
              <a:gd name="T5" fmla="*/ 375266 h 927100"/>
              <a:gd name="T6" fmla="*/ 0 60000 65536"/>
              <a:gd name="T7" fmla="*/ 0 60000 65536"/>
              <a:gd name="T8" fmla="*/ 0 60000 65536"/>
              <a:gd name="T9" fmla="*/ 0 w 101600"/>
              <a:gd name="T10" fmla="*/ 0 h 927100"/>
              <a:gd name="T11" fmla="*/ 101600 w 101600"/>
              <a:gd name="T12" fmla="*/ 927100 h 927100"/>
            </a:gdLst>
            <a:ahLst/>
            <a:cxnLst>
              <a:cxn ang="T6">
                <a:pos x="T0" y="T1"/>
              </a:cxn>
              <a:cxn ang="T7">
                <a:pos x="T2" y="T3"/>
              </a:cxn>
              <a:cxn ang="T8">
                <a:pos x="T4" y="T5"/>
              </a:cxn>
            </a:cxnLst>
            <a:rect l="T9" t="T10" r="T11" b="T12"/>
            <a:pathLst>
              <a:path w="101600" h="927100">
                <a:moveTo>
                  <a:pt x="101600" y="0"/>
                </a:moveTo>
                <a:cubicBezTo>
                  <a:pt x="50800" y="144991"/>
                  <a:pt x="0" y="289983"/>
                  <a:pt x="0" y="444500"/>
                </a:cubicBezTo>
                <a:cubicBezTo>
                  <a:pt x="0" y="599017"/>
                  <a:pt x="101600" y="927100"/>
                  <a:pt x="101600" y="927100"/>
                </a:cubicBez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cxnSp>
        <p:nvCxnSpPr>
          <p:cNvPr id="149530" name="Straight Arrow Connector 65"/>
          <p:cNvCxnSpPr>
            <a:cxnSpLocks noChangeShapeType="1"/>
          </p:cNvCxnSpPr>
          <p:nvPr/>
        </p:nvCxnSpPr>
        <p:spPr bwMode="auto">
          <a:xfrm rot="16200000" flipH="1">
            <a:off x="7351453" y="3698009"/>
            <a:ext cx="205740" cy="205740"/>
          </a:xfrm>
          <a:prstGeom prst="straightConnector1">
            <a:avLst/>
          </a:prstGeom>
          <a:noFill/>
          <a:ln w="25400">
            <a:solidFill>
              <a:srgbClr val="000000"/>
            </a:solidFill>
            <a:round/>
            <a:headEnd/>
            <a:tailEnd type="arrow" w="med" len="med"/>
          </a:ln>
          <a:extLst>
            <a:ext uri="{909E8E84-426E-40dd-AFC4-6F175D3DCCD1}">
              <a14:hiddenFill xmlns="" xmlns:a14="http://schemas.microsoft.com/office/drawing/2010/main">
                <a:noFill/>
              </a14:hiddenFill>
            </a:ext>
          </a:extLst>
        </p:spPr>
      </p:cxnSp>
      <p:cxnSp>
        <p:nvCxnSpPr>
          <p:cNvPr id="149531" name="Straight Arrow Connector 66"/>
          <p:cNvCxnSpPr>
            <a:cxnSpLocks noChangeShapeType="1"/>
          </p:cNvCxnSpPr>
          <p:nvPr/>
        </p:nvCxnSpPr>
        <p:spPr bwMode="auto">
          <a:xfrm rot="5400000">
            <a:off x="7351453" y="3698009"/>
            <a:ext cx="205740" cy="205740"/>
          </a:xfrm>
          <a:prstGeom prst="straightConnector1">
            <a:avLst/>
          </a:prstGeom>
          <a:noFill/>
          <a:ln w="25400">
            <a:solidFill>
              <a:srgbClr val="000000"/>
            </a:solidFill>
            <a:round/>
            <a:headEnd/>
            <a:tailEnd type="arrow" w="med" len="med"/>
          </a:ln>
          <a:extLst>
            <a:ext uri="{909E8E84-426E-40dd-AFC4-6F175D3DCCD1}">
              <a14:hiddenFill xmlns="" xmlns:a14="http://schemas.microsoft.com/office/drawing/2010/main">
                <a:noFill/>
              </a14:hiddenFill>
            </a:ext>
          </a:extLst>
        </p:spPr>
      </p:cxnSp>
      <p:sp>
        <p:nvSpPr>
          <p:cNvPr id="149532" name="Oval 67"/>
          <p:cNvSpPr>
            <a:spLocks noChangeArrowheads="1"/>
          </p:cNvSpPr>
          <p:nvPr/>
        </p:nvSpPr>
        <p:spPr bwMode="auto">
          <a:xfrm>
            <a:off x="6665653" y="3149369"/>
            <a:ext cx="274320" cy="342900"/>
          </a:xfrm>
          <a:prstGeom prst="ellipse">
            <a:avLst/>
          </a:pr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cxnSp>
        <p:nvCxnSpPr>
          <p:cNvPr id="149533" name="Straight Connector 68"/>
          <p:cNvCxnSpPr>
            <a:cxnSpLocks noChangeShapeType="1"/>
          </p:cNvCxnSpPr>
          <p:nvPr/>
        </p:nvCxnSpPr>
        <p:spPr bwMode="auto">
          <a:xfrm flipV="1">
            <a:off x="6939973" y="3356538"/>
            <a:ext cx="891540" cy="8573"/>
          </a:xfrm>
          <a:prstGeom prst="line">
            <a:avLst/>
          </a:prstGeom>
          <a:noFill/>
          <a:ln w="9525">
            <a:solidFill>
              <a:srgbClr val="000000"/>
            </a:solidFill>
            <a:prstDash val="lgDash"/>
            <a:round/>
            <a:headEnd/>
            <a:tailEnd/>
          </a:ln>
          <a:extLst>
            <a:ext uri="{909E8E84-426E-40dd-AFC4-6F175D3DCCD1}">
              <a14:hiddenFill xmlns="" xmlns:a14="http://schemas.microsoft.com/office/drawing/2010/main">
                <a:noFill/>
              </a14:hiddenFill>
            </a:ext>
          </a:extLst>
        </p:spPr>
      </p:cxnSp>
      <p:cxnSp>
        <p:nvCxnSpPr>
          <p:cNvPr id="149534" name="Straight Connector 69"/>
          <p:cNvCxnSpPr>
            <a:cxnSpLocks noChangeShapeType="1"/>
          </p:cNvCxnSpPr>
          <p:nvPr/>
        </p:nvCxnSpPr>
        <p:spPr bwMode="auto">
          <a:xfrm rot="5400000">
            <a:off x="6494918" y="3800165"/>
            <a:ext cx="617220" cy="1429"/>
          </a:xfrm>
          <a:prstGeom prst="line">
            <a:avLst/>
          </a:prstGeom>
          <a:noFill/>
          <a:ln w="9525">
            <a:solidFill>
              <a:srgbClr val="000000"/>
            </a:solidFill>
            <a:prstDash val="lgDash"/>
            <a:round/>
            <a:headEnd/>
            <a:tailEnd/>
          </a:ln>
          <a:extLst>
            <a:ext uri="{909E8E84-426E-40dd-AFC4-6F175D3DCCD1}">
              <a14:hiddenFill xmlns="" xmlns:a14="http://schemas.microsoft.com/office/drawing/2010/main">
                <a:noFill/>
              </a14:hiddenFill>
            </a:ext>
          </a:extLst>
        </p:spPr>
      </p:cxnSp>
      <p:sp>
        <p:nvSpPr>
          <p:cNvPr id="149535" name="Freeform 70"/>
          <p:cNvSpPr>
            <a:spLocks noChangeArrowheads="1"/>
          </p:cNvSpPr>
          <p:nvPr/>
        </p:nvSpPr>
        <p:spPr bwMode="auto">
          <a:xfrm flipH="1">
            <a:off x="7694353" y="3492269"/>
            <a:ext cx="68580" cy="617220"/>
          </a:xfrm>
          <a:custGeom>
            <a:avLst/>
            <a:gdLst>
              <a:gd name="T0" fmla="*/ 42863 w 101600"/>
              <a:gd name="T1" fmla="*/ 0 h 927100"/>
              <a:gd name="T2" fmla="*/ 0 w 101600"/>
              <a:gd name="T3" fmla="*/ 179922 h 927100"/>
              <a:gd name="T4" fmla="*/ 42863 w 101600"/>
              <a:gd name="T5" fmla="*/ 375266 h 927100"/>
              <a:gd name="T6" fmla="*/ 0 60000 65536"/>
              <a:gd name="T7" fmla="*/ 0 60000 65536"/>
              <a:gd name="T8" fmla="*/ 0 60000 65536"/>
              <a:gd name="T9" fmla="*/ 0 w 101600"/>
              <a:gd name="T10" fmla="*/ 0 h 927100"/>
              <a:gd name="T11" fmla="*/ 101600 w 101600"/>
              <a:gd name="T12" fmla="*/ 927100 h 927100"/>
            </a:gdLst>
            <a:ahLst/>
            <a:cxnLst>
              <a:cxn ang="T6">
                <a:pos x="T0" y="T1"/>
              </a:cxn>
              <a:cxn ang="T7">
                <a:pos x="T2" y="T3"/>
              </a:cxn>
              <a:cxn ang="T8">
                <a:pos x="T4" y="T5"/>
              </a:cxn>
            </a:cxnLst>
            <a:rect l="T9" t="T10" r="T11" b="T12"/>
            <a:pathLst>
              <a:path w="101600" h="927100">
                <a:moveTo>
                  <a:pt x="101600" y="0"/>
                </a:moveTo>
                <a:cubicBezTo>
                  <a:pt x="50800" y="144991"/>
                  <a:pt x="0" y="289983"/>
                  <a:pt x="0" y="444500"/>
                </a:cubicBezTo>
                <a:cubicBezTo>
                  <a:pt x="0" y="599017"/>
                  <a:pt x="101600" y="927100"/>
                  <a:pt x="101600" y="927100"/>
                </a:cubicBez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49536" name="TextBox 73"/>
          <p:cNvSpPr txBox="1">
            <a:spLocks noChangeArrowheads="1"/>
          </p:cNvSpPr>
          <p:nvPr/>
        </p:nvSpPr>
        <p:spPr bwMode="auto">
          <a:xfrm>
            <a:off x="3036094" y="3416935"/>
            <a:ext cx="301466" cy="36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800"/>
              <a:t>+</a:t>
            </a:r>
          </a:p>
        </p:txBody>
      </p:sp>
      <p:sp>
        <p:nvSpPr>
          <p:cNvPr id="149537" name="TextBox 74"/>
          <p:cNvSpPr txBox="1">
            <a:spLocks noChangeArrowheads="1"/>
          </p:cNvSpPr>
          <p:nvPr/>
        </p:nvSpPr>
        <p:spPr bwMode="auto">
          <a:xfrm>
            <a:off x="5470624" y="3417252"/>
            <a:ext cx="301467" cy="36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800" dirty="0"/>
              <a:t>+</a:t>
            </a:r>
          </a:p>
        </p:txBody>
      </p:sp>
      <p:sp>
        <p:nvSpPr>
          <p:cNvPr id="35" name="Rectangle 1"/>
          <p:cNvSpPr>
            <a:spLocks noChangeArrowheads="1"/>
          </p:cNvSpPr>
          <p:nvPr/>
        </p:nvSpPr>
        <p:spPr bwMode="auto">
          <a:xfrm>
            <a:off x="328612" y="2051050"/>
            <a:ext cx="1157288"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solidFill>
                  <a:srgbClr val="FF0000"/>
                </a:solidFill>
                <a:latin typeface="Apple Chancery"/>
                <a:cs typeface="Apple Chancery"/>
              </a:rPr>
              <a:t>Solution:</a:t>
            </a:r>
            <a:endParaRPr lang="en-US" sz="2000" dirty="0">
              <a:solidFill>
                <a:srgbClr val="0000FF"/>
              </a:solidFill>
              <a:latin typeface="Apple Chancery"/>
              <a:cs typeface="Apple Chancery"/>
            </a:endParaRPr>
          </a:p>
        </p:txBody>
      </p:sp>
      <p:sp>
        <p:nvSpPr>
          <p:cNvPr id="36" name="TextBox 17"/>
          <p:cNvSpPr txBox="1">
            <a:spLocks noChangeArrowheads="1"/>
          </p:cNvSpPr>
          <p:nvPr/>
        </p:nvSpPr>
        <p:spPr bwMode="auto">
          <a:xfrm>
            <a:off x="8579644" y="6515100"/>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11.)</a:t>
            </a:r>
          </a:p>
        </p:txBody>
      </p:sp>
      <p:sp>
        <p:nvSpPr>
          <p:cNvPr id="37" name="Rectangle 1"/>
          <p:cNvSpPr>
            <a:spLocks noChangeArrowheads="1"/>
          </p:cNvSpPr>
          <p:nvPr/>
        </p:nvSpPr>
        <p:spPr bwMode="auto">
          <a:xfrm>
            <a:off x="328613" y="342900"/>
            <a:ext cx="8426768"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800" dirty="0">
                <a:solidFill>
                  <a:srgbClr val="FF0000"/>
                </a:solidFill>
                <a:latin typeface="Apple Chancery"/>
                <a:cs typeface="Apple Chancery"/>
              </a:rPr>
              <a:t>Example 8: (</a:t>
            </a:r>
            <a:r>
              <a:rPr lang="en-US" sz="2800" dirty="0" err="1">
                <a:solidFill>
                  <a:srgbClr val="FF0000"/>
                </a:solidFill>
                <a:latin typeface="Apple Chancery"/>
                <a:cs typeface="Apple Chancery"/>
              </a:rPr>
              <a:t>con’t</a:t>
            </a:r>
            <a:r>
              <a:rPr lang="en-US" sz="2800" dirty="0">
                <a:solidFill>
                  <a:srgbClr val="FF0000"/>
                </a:solidFill>
                <a:latin typeface="Apple Chancery"/>
                <a:cs typeface="Apple Chancery"/>
              </a:rPr>
              <a:t>) </a:t>
            </a:r>
            <a:r>
              <a:rPr lang="en-US" sz="2800" dirty="0">
                <a:solidFill>
                  <a:srgbClr val="0000FF"/>
                </a:solidFill>
                <a:latin typeface="Apple Chancery"/>
                <a:cs typeface="Apple Chancery"/>
              </a:rPr>
              <a:t>Determine </a:t>
            </a:r>
          </a:p>
        </p:txBody>
      </p:sp>
      <p:graphicFrame>
        <p:nvGraphicFramePr>
          <p:cNvPr id="38" name="Object 3"/>
          <p:cNvGraphicFramePr>
            <a:graphicFrameLocks noChangeAspect="1"/>
          </p:cNvGraphicFramePr>
          <p:nvPr/>
        </p:nvGraphicFramePr>
        <p:xfrm>
          <a:off x="4719638" y="541338"/>
          <a:ext cx="857250" cy="330200"/>
        </p:xfrm>
        <a:graphic>
          <a:graphicData uri="http://schemas.openxmlformats.org/presentationml/2006/ole">
            <mc:AlternateContent xmlns:mc="http://schemas.openxmlformats.org/markup-compatibility/2006">
              <mc:Choice xmlns:v="urn:schemas-microsoft-com:vml" Requires="v">
                <p:oleObj name="Equation" r:id="rId14" imgW="495300" imgH="190500" progId="Equation.DSMT4">
                  <p:embed/>
                </p:oleObj>
              </mc:Choice>
              <mc:Fallback>
                <p:oleObj name="Equation" r:id="rId14" imgW="495300" imgH="190500" progId="Equation.DSMT4">
                  <p:embed/>
                  <p:pic>
                    <p:nvPicPr>
                      <p:cNvPr id="38" name="Object 3"/>
                      <p:cNvPicPr>
                        <a:picLocks noChangeAspect="1"/>
                      </p:cNvPicPr>
                      <p:nvPr/>
                    </p:nvPicPr>
                    <p:blipFill>
                      <a:blip r:embed="rId15"/>
                      <a:srcRect/>
                      <a:stretch>
                        <a:fillRect/>
                      </a:stretch>
                    </p:blipFill>
                    <p:spPr bwMode="auto">
                      <a:xfrm>
                        <a:off x="4719638" y="541338"/>
                        <a:ext cx="857250" cy="330200"/>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7943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dissolve">
                                      <p:cBhvr>
                                        <p:cTn id="7" dur="500"/>
                                        <p:tgtEl>
                                          <p:spTgt spid="14950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9515"/>
                                        </p:tgtEl>
                                        <p:attrNameLst>
                                          <p:attrName>style.visibility</p:attrName>
                                        </p:attrNameLst>
                                      </p:cBhvr>
                                      <p:to>
                                        <p:strVal val="visible"/>
                                      </p:to>
                                    </p:set>
                                    <p:animEffect transition="in" filter="dissolve">
                                      <p:cBhvr>
                                        <p:cTn id="10" dur="500"/>
                                        <p:tgtEl>
                                          <p:spTgt spid="149515"/>
                                        </p:tgtEl>
                                      </p:cBhvr>
                                    </p:animEffect>
                                  </p:childTnLst>
                                </p:cTn>
                              </p:par>
                              <p:par>
                                <p:cTn id="11" presetID="9" presetClass="entr" presetSubtype="0" fill="hold" nodeType="withEffect">
                                  <p:stCondLst>
                                    <p:cond delay="0"/>
                                  </p:stCondLst>
                                  <p:childTnLst>
                                    <p:set>
                                      <p:cBhvr>
                                        <p:cTn id="12" dur="1" fill="hold">
                                          <p:stCondLst>
                                            <p:cond delay="0"/>
                                          </p:stCondLst>
                                        </p:cTn>
                                        <p:tgtEl>
                                          <p:spTgt spid="149516"/>
                                        </p:tgtEl>
                                        <p:attrNameLst>
                                          <p:attrName>style.visibility</p:attrName>
                                        </p:attrNameLst>
                                      </p:cBhvr>
                                      <p:to>
                                        <p:strVal val="visible"/>
                                      </p:to>
                                    </p:set>
                                    <p:animEffect transition="in" filter="dissolve">
                                      <p:cBhvr>
                                        <p:cTn id="13" dur="500"/>
                                        <p:tgtEl>
                                          <p:spTgt spid="149516"/>
                                        </p:tgtEl>
                                      </p:cBhvr>
                                    </p:animEffect>
                                  </p:childTnLst>
                                </p:cTn>
                              </p:par>
                              <p:par>
                                <p:cTn id="14" presetID="9" presetClass="entr" presetSubtype="0" fill="hold" nodeType="withEffect">
                                  <p:stCondLst>
                                    <p:cond delay="0"/>
                                  </p:stCondLst>
                                  <p:childTnLst>
                                    <p:set>
                                      <p:cBhvr>
                                        <p:cTn id="15" dur="1" fill="hold">
                                          <p:stCondLst>
                                            <p:cond delay="0"/>
                                          </p:stCondLst>
                                        </p:cTn>
                                        <p:tgtEl>
                                          <p:spTgt spid="149517"/>
                                        </p:tgtEl>
                                        <p:attrNameLst>
                                          <p:attrName>style.visibility</p:attrName>
                                        </p:attrNameLst>
                                      </p:cBhvr>
                                      <p:to>
                                        <p:strVal val="visible"/>
                                      </p:to>
                                    </p:set>
                                    <p:animEffect transition="in" filter="dissolve">
                                      <p:cBhvr>
                                        <p:cTn id="16" dur="500"/>
                                        <p:tgtEl>
                                          <p:spTgt spid="14951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9518"/>
                                        </p:tgtEl>
                                        <p:attrNameLst>
                                          <p:attrName>style.visibility</p:attrName>
                                        </p:attrNameLst>
                                      </p:cBhvr>
                                      <p:to>
                                        <p:strVal val="visible"/>
                                      </p:to>
                                    </p:set>
                                    <p:animEffect transition="in" filter="dissolve">
                                      <p:cBhvr>
                                        <p:cTn id="19" dur="500"/>
                                        <p:tgtEl>
                                          <p:spTgt spid="149518"/>
                                        </p:tgtEl>
                                      </p:cBhvr>
                                    </p:animEffect>
                                  </p:childTnLst>
                                </p:cTn>
                              </p:par>
                              <p:par>
                                <p:cTn id="20" presetID="9" presetClass="entr" presetSubtype="0" fill="hold" nodeType="withEffect">
                                  <p:stCondLst>
                                    <p:cond delay="0"/>
                                  </p:stCondLst>
                                  <p:childTnLst>
                                    <p:set>
                                      <p:cBhvr>
                                        <p:cTn id="21" dur="1" fill="hold">
                                          <p:stCondLst>
                                            <p:cond delay="0"/>
                                          </p:stCondLst>
                                        </p:cTn>
                                        <p:tgtEl>
                                          <p:spTgt spid="149519"/>
                                        </p:tgtEl>
                                        <p:attrNameLst>
                                          <p:attrName>style.visibility</p:attrName>
                                        </p:attrNameLst>
                                      </p:cBhvr>
                                      <p:to>
                                        <p:strVal val="visible"/>
                                      </p:to>
                                    </p:set>
                                    <p:animEffect transition="in" filter="dissolve">
                                      <p:cBhvr>
                                        <p:cTn id="22" dur="500"/>
                                        <p:tgtEl>
                                          <p:spTgt spid="149519"/>
                                        </p:tgtEl>
                                      </p:cBhvr>
                                    </p:animEffect>
                                  </p:childTnLst>
                                </p:cTn>
                              </p:par>
                              <p:par>
                                <p:cTn id="23" presetID="9" presetClass="entr" presetSubtype="0" fill="hold" nodeType="withEffect">
                                  <p:stCondLst>
                                    <p:cond delay="0"/>
                                  </p:stCondLst>
                                  <p:childTnLst>
                                    <p:set>
                                      <p:cBhvr>
                                        <p:cTn id="24" dur="1" fill="hold">
                                          <p:stCondLst>
                                            <p:cond delay="0"/>
                                          </p:stCondLst>
                                        </p:cTn>
                                        <p:tgtEl>
                                          <p:spTgt spid="149520"/>
                                        </p:tgtEl>
                                        <p:attrNameLst>
                                          <p:attrName>style.visibility</p:attrName>
                                        </p:attrNameLst>
                                      </p:cBhvr>
                                      <p:to>
                                        <p:strVal val="visible"/>
                                      </p:to>
                                    </p:set>
                                    <p:animEffect transition="in" filter="dissolve">
                                      <p:cBhvr>
                                        <p:cTn id="25" dur="500"/>
                                        <p:tgtEl>
                                          <p:spTgt spid="14952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9521"/>
                                        </p:tgtEl>
                                        <p:attrNameLst>
                                          <p:attrName>style.visibility</p:attrName>
                                        </p:attrNameLst>
                                      </p:cBhvr>
                                      <p:to>
                                        <p:strVal val="visible"/>
                                      </p:to>
                                    </p:set>
                                    <p:animEffect transition="in" filter="dissolve">
                                      <p:cBhvr>
                                        <p:cTn id="28" dur="500"/>
                                        <p:tgtEl>
                                          <p:spTgt spid="149521"/>
                                        </p:tgtEl>
                                      </p:cBhvr>
                                    </p:animEffect>
                                  </p:childTnLst>
                                </p:cTn>
                              </p:par>
                              <p:par>
                                <p:cTn id="29" presetID="9" presetClass="entr" presetSubtype="0" fill="hold" nodeType="withEffect">
                                  <p:stCondLst>
                                    <p:cond delay="0"/>
                                  </p:stCondLst>
                                  <p:childTnLst>
                                    <p:set>
                                      <p:cBhvr>
                                        <p:cTn id="30" dur="1" fill="hold">
                                          <p:stCondLst>
                                            <p:cond delay="0"/>
                                          </p:stCondLst>
                                        </p:cTn>
                                        <p:tgtEl>
                                          <p:spTgt spid="149510"/>
                                        </p:tgtEl>
                                        <p:attrNameLst>
                                          <p:attrName>style.visibility</p:attrName>
                                        </p:attrNameLst>
                                      </p:cBhvr>
                                      <p:to>
                                        <p:strVal val="visible"/>
                                      </p:to>
                                    </p:set>
                                    <p:animEffect transition="in" filter="dissolve">
                                      <p:cBhvr>
                                        <p:cTn id="31" dur="500"/>
                                        <p:tgtEl>
                                          <p:spTgt spid="14951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9522"/>
                                        </p:tgtEl>
                                        <p:attrNameLst>
                                          <p:attrName>style.visibility</p:attrName>
                                        </p:attrNameLst>
                                      </p:cBhvr>
                                      <p:to>
                                        <p:strVal val="visible"/>
                                      </p:to>
                                    </p:set>
                                    <p:animEffect transition="in" filter="dissolve">
                                      <p:cBhvr>
                                        <p:cTn id="34" dur="500"/>
                                        <p:tgtEl>
                                          <p:spTgt spid="149522"/>
                                        </p:tgtEl>
                                      </p:cBhvr>
                                    </p:animEffect>
                                  </p:childTnLst>
                                </p:cTn>
                              </p:par>
                              <p:par>
                                <p:cTn id="35" presetID="9" presetClass="entr" presetSubtype="0" fill="hold" nodeType="withEffect">
                                  <p:stCondLst>
                                    <p:cond delay="0"/>
                                  </p:stCondLst>
                                  <p:childTnLst>
                                    <p:set>
                                      <p:cBhvr>
                                        <p:cTn id="36" dur="1" fill="hold">
                                          <p:stCondLst>
                                            <p:cond delay="0"/>
                                          </p:stCondLst>
                                        </p:cTn>
                                        <p:tgtEl>
                                          <p:spTgt spid="149523"/>
                                        </p:tgtEl>
                                        <p:attrNameLst>
                                          <p:attrName>style.visibility</p:attrName>
                                        </p:attrNameLst>
                                      </p:cBhvr>
                                      <p:to>
                                        <p:strVal val="visible"/>
                                      </p:to>
                                    </p:set>
                                    <p:animEffect transition="in" filter="dissolve">
                                      <p:cBhvr>
                                        <p:cTn id="37" dur="500"/>
                                        <p:tgtEl>
                                          <p:spTgt spid="149523"/>
                                        </p:tgtEl>
                                      </p:cBhvr>
                                    </p:animEffect>
                                  </p:childTnLst>
                                </p:cTn>
                              </p:par>
                              <p:par>
                                <p:cTn id="38" presetID="9" presetClass="entr" presetSubtype="0" fill="hold" nodeType="withEffect">
                                  <p:stCondLst>
                                    <p:cond delay="0"/>
                                  </p:stCondLst>
                                  <p:childTnLst>
                                    <p:set>
                                      <p:cBhvr>
                                        <p:cTn id="39" dur="1" fill="hold">
                                          <p:stCondLst>
                                            <p:cond delay="0"/>
                                          </p:stCondLst>
                                        </p:cTn>
                                        <p:tgtEl>
                                          <p:spTgt spid="149524"/>
                                        </p:tgtEl>
                                        <p:attrNameLst>
                                          <p:attrName>style.visibility</p:attrName>
                                        </p:attrNameLst>
                                      </p:cBhvr>
                                      <p:to>
                                        <p:strVal val="visible"/>
                                      </p:to>
                                    </p:set>
                                    <p:animEffect transition="in" filter="dissolve">
                                      <p:cBhvr>
                                        <p:cTn id="40" dur="500"/>
                                        <p:tgtEl>
                                          <p:spTgt spid="14952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49525"/>
                                        </p:tgtEl>
                                        <p:attrNameLst>
                                          <p:attrName>style.visibility</p:attrName>
                                        </p:attrNameLst>
                                      </p:cBhvr>
                                      <p:to>
                                        <p:strVal val="visible"/>
                                      </p:to>
                                    </p:set>
                                    <p:animEffect transition="in" filter="dissolve">
                                      <p:cBhvr>
                                        <p:cTn id="43" dur="500"/>
                                        <p:tgtEl>
                                          <p:spTgt spid="149525"/>
                                        </p:tgtEl>
                                      </p:cBhvr>
                                    </p:animEffect>
                                  </p:childTnLst>
                                </p:cTn>
                              </p:par>
                              <p:par>
                                <p:cTn id="44" presetID="9" presetClass="entr" presetSubtype="0" fill="hold" nodeType="withEffect">
                                  <p:stCondLst>
                                    <p:cond delay="0"/>
                                  </p:stCondLst>
                                  <p:childTnLst>
                                    <p:set>
                                      <p:cBhvr>
                                        <p:cTn id="45" dur="1" fill="hold">
                                          <p:stCondLst>
                                            <p:cond delay="0"/>
                                          </p:stCondLst>
                                        </p:cTn>
                                        <p:tgtEl>
                                          <p:spTgt spid="149526"/>
                                        </p:tgtEl>
                                        <p:attrNameLst>
                                          <p:attrName>style.visibility</p:attrName>
                                        </p:attrNameLst>
                                      </p:cBhvr>
                                      <p:to>
                                        <p:strVal val="visible"/>
                                      </p:to>
                                    </p:set>
                                    <p:animEffect transition="in" filter="dissolve">
                                      <p:cBhvr>
                                        <p:cTn id="46" dur="500"/>
                                        <p:tgtEl>
                                          <p:spTgt spid="149526"/>
                                        </p:tgtEl>
                                      </p:cBhvr>
                                    </p:animEffect>
                                  </p:childTnLst>
                                </p:cTn>
                              </p:par>
                              <p:par>
                                <p:cTn id="47" presetID="9" presetClass="entr" presetSubtype="0" fill="hold" nodeType="withEffect">
                                  <p:stCondLst>
                                    <p:cond delay="0"/>
                                  </p:stCondLst>
                                  <p:childTnLst>
                                    <p:set>
                                      <p:cBhvr>
                                        <p:cTn id="48" dur="1" fill="hold">
                                          <p:stCondLst>
                                            <p:cond delay="0"/>
                                          </p:stCondLst>
                                        </p:cTn>
                                        <p:tgtEl>
                                          <p:spTgt spid="149527"/>
                                        </p:tgtEl>
                                        <p:attrNameLst>
                                          <p:attrName>style.visibility</p:attrName>
                                        </p:attrNameLst>
                                      </p:cBhvr>
                                      <p:to>
                                        <p:strVal val="visible"/>
                                      </p:to>
                                    </p:set>
                                    <p:animEffect transition="in" filter="dissolve">
                                      <p:cBhvr>
                                        <p:cTn id="49" dur="500"/>
                                        <p:tgtEl>
                                          <p:spTgt spid="14952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49528"/>
                                        </p:tgtEl>
                                        <p:attrNameLst>
                                          <p:attrName>style.visibility</p:attrName>
                                        </p:attrNameLst>
                                      </p:cBhvr>
                                      <p:to>
                                        <p:strVal val="visible"/>
                                      </p:to>
                                    </p:set>
                                    <p:animEffect transition="in" filter="dissolve">
                                      <p:cBhvr>
                                        <p:cTn id="52" dur="500"/>
                                        <p:tgtEl>
                                          <p:spTgt spid="149528"/>
                                        </p:tgtEl>
                                      </p:cBhvr>
                                    </p:animEffect>
                                  </p:childTnLst>
                                </p:cTn>
                              </p:par>
                              <p:par>
                                <p:cTn id="53" presetID="9" presetClass="entr" presetSubtype="0" fill="hold" nodeType="withEffect">
                                  <p:stCondLst>
                                    <p:cond delay="0"/>
                                  </p:stCondLst>
                                  <p:childTnLst>
                                    <p:set>
                                      <p:cBhvr>
                                        <p:cTn id="54" dur="1" fill="hold">
                                          <p:stCondLst>
                                            <p:cond delay="0"/>
                                          </p:stCondLst>
                                        </p:cTn>
                                        <p:tgtEl>
                                          <p:spTgt spid="149511"/>
                                        </p:tgtEl>
                                        <p:attrNameLst>
                                          <p:attrName>style.visibility</p:attrName>
                                        </p:attrNameLst>
                                      </p:cBhvr>
                                      <p:to>
                                        <p:strVal val="visible"/>
                                      </p:to>
                                    </p:set>
                                    <p:animEffect transition="in" filter="dissolve">
                                      <p:cBhvr>
                                        <p:cTn id="55" dur="500"/>
                                        <p:tgtEl>
                                          <p:spTgt spid="14951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49529"/>
                                        </p:tgtEl>
                                        <p:attrNameLst>
                                          <p:attrName>style.visibility</p:attrName>
                                        </p:attrNameLst>
                                      </p:cBhvr>
                                      <p:to>
                                        <p:strVal val="visible"/>
                                      </p:to>
                                    </p:set>
                                    <p:animEffect transition="in" filter="dissolve">
                                      <p:cBhvr>
                                        <p:cTn id="58" dur="500"/>
                                        <p:tgtEl>
                                          <p:spTgt spid="149529"/>
                                        </p:tgtEl>
                                      </p:cBhvr>
                                    </p:animEffect>
                                  </p:childTnLst>
                                </p:cTn>
                              </p:par>
                              <p:par>
                                <p:cTn id="59" presetID="9" presetClass="entr" presetSubtype="0" fill="hold" nodeType="withEffect">
                                  <p:stCondLst>
                                    <p:cond delay="0"/>
                                  </p:stCondLst>
                                  <p:childTnLst>
                                    <p:set>
                                      <p:cBhvr>
                                        <p:cTn id="60" dur="1" fill="hold">
                                          <p:stCondLst>
                                            <p:cond delay="0"/>
                                          </p:stCondLst>
                                        </p:cTn>
                                        <p:tgtEl>
                                          <p:spTgt spid="149530"/>
                                        </p:tgtEl>
                                        <p:attrNameLst>
                                          <p:attrName>style.visibility</p:attrName>
                                        </p:attrNameLst>
                                      </p:cBhvr>
                                      <p:to>
                                        <p:strVal val="visible"/>
                                      </p:to>
                                    </p:set>
                                    <p:animEffect transition="in" filter="dissolve">
                                      <p:cBhvr>
                                        <p:cTn id="61" dur="500"/>
                                        <p:tgtEl>
                                          <p:spTgt spid="149530"/>
                                        </p:tgtEl>
                                      </p:cBhvr>
                                    </p:animEffect>
                                  </p:childTnLst>
                                </p:cTn>
                              </p:par>
                              <p:par>
                                <p:cTn id="62" presetID="9" presetClass="entr" presetSubtype="0" fill="hold" nodeType="withEffect">
                                  <p:stCondLst>
                                    <p:cond delay="0"/>
                                  </p:stCondLst>
                                  <p:childTnLst>
                                    <p:set>
                                      <p:cBhvr>
                                        <p:cTn id="63" dur="1" fill="hold">
                                          <p:stCondLst>
                                            <p:cond delay="0"/>
                                          </p:stCondLst>
                                        </p:cTn>
                                        <p:tgtEl>
                                          <p:spTgt spid="149531"/>
                                        </p:tgtEl>
                                        <p:attrNameLst>
                                          <p:attrName>style.visibility</p:attrName>
                                        </p:attrNameLst>
                                      </p:cBhvr>
                                      <p:to>
                                        <p:strVal val="visible"/>
                                      </p:to>
                                    </p:set>
                                    <p:animEffect transition="in" filter="dissolve">
                                      <p:cBhvr>
                                        <p:cTn id="64" dur="500"/>
                                        <p:tgtEl>
                                          <p:spTgt spid="149531"/>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49532"/>
                                        </p:tgtEl>
                                        <p:attrNameLst>
                                          <p:attrName>style.visibility</p:attrName>
                                        </p:attrNameLst>
                                      </p:cBhvr>
                                      <p:to>
                                        <p:strVal val="visible"/>
                                      </p:to>
                                    </p:set>
                                    <p:animEffect transition="in" filter="dissolve">
                                      <p:cBhvr>
                                        <p:cTn id="67" dur="500"/>
                                        <p:tgtEl>
                                          <p:spTgt spid="149532"/>
                                        </p:tgtEl>
                                      </p:cBhvr>
                                    </p:animEffect>
                                  </p:childTnLst>
                                </p:cTn>
                              </p:par>
                              <p:par>
                                <p:cTn id="68" presetID="9" presetClass="entr" presetSubtype="0" fill="hold" nodeType="withEffect">
                                  <p:stCondLst>
                                    <p:cond delay="0"/>
                                  </p:stCondLst>
                                  <p:childTnLst>
                                    <p:set>
                                      <p:cBhvr>
                                        <p:cTn id="69" dur="1" fill="hold">
                                          <p:stCondLst>
                                            <p:cond delay="0"/>
                                          </p:stCondLst>
                                        </p:cTn>
                                        <p:tgtEl>
                                          <p:spTgt spid="149533"/>
                                        </p:tgtEl>
                                        <p:attrNameLst>
                                          <p:attrName>style.visibility</p:attrName>
                                        </p:attrNameLst>
                                      </p:cBhvr>
                                      <p:to>
                                        <p:strVal val="visible"/>
                                      </p:to>
                                    </p:set>
                                    <p:animEffect transition="in" filter="dissolve">
                                      <p:cBhvr>
                                        <p:cTn id="70" dur="500"/>
                                        <p:tgtEl>
                                          <p:spTgt spid="149533"/>
                                        </p:tgtEl>
                                      </p:cBhvr>
                                    </p:animEffect>
                                  </p:childTnLst>
                                </p:cTn>
                              </p:par>
                              <p:par>
                                <p:cTn id="71" presetID="9" presetClass="entr" presetSubtype="0" fill="hold" nodeType="withEffect">
                                  <p:stCondLst>
                                    <p:cond delay="0"/>
                                  </p:stCondLst>
                                  <p:childTnLst>
                                    <p:set>
                                      <p:cBhvr>
                                        <p:cTn id="72" dur="1" fill="hold">
                                          <p:stCondLst>
                                            <p:cond delay="0"/>
                                          </p:stCondLst>
                                        </p:cTn>
                                        <p:tgtEl>
                                          <p:spTgt spid="149534"/>
                                        </p:tgtEl>
                                        <p:attrNameLst>
                                          <p:attrName>style.visibility</p:attrName>
                                        </p:attrNameLst>
                                      </p:cBhvr>
                                      <p:to>
                                        <p:strVal val="visible"/>
                                      </p:to>
                                    </p:set>
                                    <p:animEffect transition="in" filter="dissolve">
                                      <p:cBhvr>
                                        <p:cTn id="73" dur="500"/>
                                        <p:tgtEl>
                                          <p:spTgt spid="149534"/>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49535"/>
                                        </p:tgtEl>
                                        <p:attrNameLst>
                                          <p:attrName>style.visibility</p:attrName>
                                        </p:attrNameLst>
                                      </p:cBhvr>
                                      <p:to>
                                        <p:strVal val="visible"/>
                                      </p:to>
                                    </p:set>
                                    <p:animEffect transition="in" filter="dissolve">
                                      <p:cBhvr>
                                        <p:cTn id="76" dur="500"/>
                                        <p:tgtEl>
                                          <p:spTgt spid="14953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49536"/>
                                        </p:tgtEl>
                                        <p:attrNameLst>
                                          <p:attrName>style.visibility</p:attrName>
                                        </p:attrNameLst>
                                      </p:cBhvr>
                                      <p:to>
                                        <p:strVal val="visible"/>
                                      </p:to>
                                    </p:set>
                                    <p:animEffect transition="in" filter="dissolve">
                                      <p:cBhvr>
                                        <p:cTn id="79" dur="500"/>
                                        <p:tgtEl>
                                          <p:spTgt spid="149536"/>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49537"/>
                                        </p:tgtEl>
                                        <p:attrNameLst>
                                          <p:attrName>style.visibility</p:attrName>
                                        </p:attrNameLst>
                                      </p:cBhvr>
                                      <p:to>
                                        <p:strVal val="visible"/>
                                      </p:to>
                                    </p:set>
                                    <p:animEffect transition="in" filter="dissolve">
                                      <p:cBhvr>
                                        <p:cTn id="82" dur="500"/>
                                        <p:tgtEl>
                                          <p:spTgt spid="149537"/>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149509"/>
                                        </p:tgtEl>
                                        <p:attrNameLst>
                                          <p:attrName>style.visibility</p:attrName>
                                        </p:attrNameLst>
                                      </p:cBhvr>
                                      <p:to>
                                        <p:strVal val="visible"/>
                                      </p:to>
                                    </p:set>
                                    <p:animEffect transition="in" filter="dissolve">
                                      <p:cBhvr>
                                        <p:cTn id="87" dur="500"/>
                                        <p:tgtEl>
                                          <p:spTgt spid="149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5" grpId="0" animBg="1"/>
      <p:bldP spid="149518" grpId="0" animBg="1"/>
      <p:bldP spid="149521" grpId="0" animBg="1"/>
      <p:bldP spid="149522" grpId="0" animBg="1"/>
      <p:bldP spid="149525" grpId="0" animBg="1"/>
      <p:bldP spid="149528" grpId="0" animBg="1"/>
      <p:bldP spid="149529" grpId="0" animBg="1"/>
      <p:bldP spid="149532" grpId="0" animBg="1"/>
      <p:bldP spid="149535" grpId="0" animBg="1"/>
      <p:bldP spid="149536" grpId="0"/>
      <p:bldP spid="1495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Torque’s Analogue (a review)</a:t>
            </a:r>
          </a:p>
        </p:txBody>
      </p:sp>
      <p:sp>
        <p:nvSpPr>
          <p:cNvPr id="3" name="Content Placeholder 2"/>
          <p:cNvSpPr>
            <a:spLocks noGrp="1"/>
          </p:cNvSpPr>
          <p:nvPr>
            <p:ph idx="1"/>
          </p:nvPr>
        </p:nvSpPr>
        <p:spPr>
          <a:xfrm>
            <a:off x="262053" y="1417638"/>
            <a:ext cx="8619893" cy="4525963"/>
          </a:xfrm>
        </p:spPr>
        <p:txBody>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We’ve seen </a:t>
            </a:r>
            <a:r>
              <a:rPr lang="en-US" sz="2000" dirty="0"/>
              <a:t>rotational analogues for x, v, a (𝛉, 𝛚, 𝛂)</a:t>
            </a:r>
          </a:p>
          <a:p>
            <a:pPr marL="0" indent="0">
              <a:buNone/>
            </a:pPr>
            <a:r>
              <a:rPr lang="en-US" dirty="0">
                <a:solidFill>
                  <a:srgbClr val="FF0000"/>
                </a:solidFill>
                <a:latin typeface="Apple Chancery" panose="03020702040506060504" pitchFamily="66" charset="-79"/>
                <a:cs typeface="Apple Chancery" panose="03020702040506060504" pitchFamily="66" charset="-79"/>
              </a:rPr>
              <a:t>What would be</a:t>
            </a:r>
            <a:r>
              <a:rPr lang="en-US" sz="2000" dirty="0"/>
              <a:t> the translational analogue for torque?</a:t>
            </a:r>
          </a:p>
          <a:p>
            <a:pPr lvl="1"/>
            <a:r>
              <a:rPr lang="en-US" sz="1800" dirty="0"/>
              <a:t>Hint: what does a torque produce?</a:t>
            </a:r>
          </a:p>
        </p:txBody>
      </p:sp>
      <p:sp>
        <p:nvSpPr>
          <p:cNvPr id="4" name="TextBox 3"/>
          <p:cNvSpPr txBox="1"/>
          <p:nvPr/>
        </p:nvSpPr>
        <p:spPr>
          <a:xfrm>
            <a:off x="1158969" y="2687960"/>
            <a:ext cx="7722977" cy="3139321"/>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Thinking back to the wrench example, a torque produces a rotation </a:t>
            </a:r>
            <a:r>
              <a:rPr lang="mr-IN" dirty="0">
                <a:solidFill>
                  <a:schemeClr val="accent1"/>
                </a:solidFill>
                <a:latin typeface="Palatino Linotype" charset="0"/>
                <a:ea typeface="Palatino Linotype" charset="0"/>
                <a:cs typeface="Palatino Linotype" charset="0"/>
              </a:rPr>
              <a:t>–</a:t>
            </a:r>
            <a:r>
              <a:rPr lang="en-US" dirty="0">
                <a:solidFill>
                  <a:schemeClr val="accent1"/>
                </a:solidFill>
                <a:latin typeface="Palatino Linotype" charset="0"/>
                <a:ea typeface="Palatino Linotype" charset="0"/>
                <a:cs typeface="Palatino Linotype" charset="0"/>
              </a:rPr>
              <a:t> if the wrench starts at rest, we obviously see that the torque changes the motion of the wrench. Hang on</a:t>
            </a:r>
            <a:r>
              <a:rPr lang="mr-IN" dirty="0">
                <a:solidFill>
                  <a:schemeClr val="accent1"/>
                </a:solidFill>
                <a:latin typeface="Palatino Linotype" charset="0"/>
                <a:ea typeface="Palatino Linotype" charset="0"/>
                <a:cs typeface="Palatino Linotype" charset="0"/>
              </a:rPr>
              <a:t>…</a:t>
            </a:r>
            <a:endParaRPr lang="en-US" dirty="0">
              <a:solidFill>
                <a:schemeClr val="accent1"/>
              </a:solidFill>
              <a:latin typeface="Palatino Linotype" charset="0"/>
              <a:ea typeface="Palatino Linotype" charset="0"/>
              <a:cs typeface="Palatino Linotype" charset="0"/>
            </a:endParaRPr>
          </a:p>
          <a:p>
            <a:endParaRPr lang="en-US" dirty="0">
              <a:solidFill>
                <a:schemeClr val="accent1"/>
              </a:solidFill>
              <a:latin typeface="Palatino Linotype" charset="0"/>
              <a:ea typeface="Palatino Linotype" charset="0"/>
              <a:cs typeface="Palatino Linotype" charset="0"/>
            </a:endParaRPr>
          </a:p>
          <a:p>
            <a:r>
              <a:rPr lang="en-US" dirty="0">
                <a:solidFill>
                  <a:schemeClr val="accent1"/>
                </a:solidFill>
                <a:latin typeface="Palatino Linotype" charset="0"/>
                <a:ea typeface="Palatino Linotype" charset="0"/>
                <a:cs typeface="Palatino Linotype" charset="0"/>
              </a:rPr>
              <a:t>A (net) torque produces an angular acceleration. What does that sound like?</a:t>
            </a:r>
          </a:p>
          <a:p>
            <a:endParaRPr lang="en-US" dirty="0">
              <a:solidFill>
                <a:schemeClr val="accent1"/>
              </a:solidFill>
              <a:latin typeface="Palatino Linotype" charset="0"/>
              <a:ea typeface="Palatino Linotype" charset="0"/>
              <a:cs typeface="Palatino Linotype" charset="0"/>
            </a:endParaRPr>
          </a:p>
          <a:p>
            <a:r>
              <a:rPr lang="en-US" u="sng" dirty="0">
                <a:solidFill>
                  <a:schemeClr val="accent1"/>
                </a:solidFill>
                <a:latin typeface="Palatino Linotype" charset="0"/>
                <a:ea typeface="Palatino Linotype" charset="0"/>
                <a:cs typeface="Palatino Linotype" charset="0"/>
              </a:rPr>
              <a:t>This tells us that torque is the rotational analogue to force!</a:t>
            </a:r>
          </a:p>
          <a:p>
            <a:endParaRPr lang="en-US" u="sng" dirty="0">
              <a:solidFill>
                <a:schemeClr val="accent1"/>
              </a:solidFill>
              <a:latin typeface="Palatino Linotype" charset="0"/>
              <a:ea typeface="Palatino Linotype" charset="0"/>
              <a:cs typeface="Palatino Linotype" charset="0"/>
            </a:endParaRPr>
          </a:p>
          <a:p>
            <a:r>
              <a:rPr lang="en-US" u="sng" dirty="0">
                <a:solidFill>
                  <a:schemeClr val="accent1"/>
                </a:solidFill>
                <a:latin typeface="Palatino Linotype" charset="0"/>
                <a:ea typeface="Palatino Linotype" charset="0"/>
                <a:cs typeface="Palatino Linotype" charset="0"/>
              </a:rPr>
              <a:t>If the net torque on an object is 0, the object’s angular motion will not change—it will NOT angularly accelerate.</a:t>
            </a:r>
          </a:p>
        </p:txBody>
      </p:sp>
      <p:sp>
        <p:nvSpPr>
          <p:cNvPr id="5" name="TextBox 17">
            <a:extLst>
              <a:ext uri="{FF2B5EF4-FFF2-40B4-BE49-F238E27FC236}">
                <a16:creationId xmlns:a16="http://schemas.microsoft.com/office/drawing/2014/main" id="{7B9C1E46-02A2-FE46-AAB7-77A0EBC5E999}"/>
              </a:ext>
            </a:extLst>
          </p:cNvPr>
          <p:cNvSpPr txBox="1">
            <a:spLocks noChangeArrowheads="1"/>
          </p:cNvSpPr>
          <p:nvPr/>
        </p:nvSpPr>
        <p:spPr bwMode="auto">
          <a:xfrm>
            <a:off x="8579644" y="6515100"/>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11.)</a:t>
            </a:r>
          </a:p>
        </p:txBody>
      </p:sp>
    </p:spTree>
    <p:extLst>
      <p:ext uri="{BB962C8B-B14F-4D97-AF65-F5344CB8AC3E}">
        <p14:creationId xmlns:p14="http://schemas.microsoft.com/office/powerpoint/2010/main" val="241253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products (Ms. Dunham’s)</a:t>
            </a:r>
          </a:p>
        </p:txBody>
      </p:sp>
      <p:sp>
        <p:nvSpPr>
          <p:cNvPr id="3" name="Content Placeholder 2"/>
          <p:cNvSpPr>
            <a:spLocks noGrp="1"/>
          </p:cNvSpPr>
          <p:nvPr>
            <p:ph idx="1"/>
          </p:nvPr>
        </p:nvSpPr>
        <p:spPr>
          <a:xfrm>
            <a:off x="223024" y="1298222"/>
            <a:ext cx="8664498" cy="5000978"/>
          </a:xfrm>
        </p:spPr>
        <p:txBody>
          <a:bodyPr/>
          <a:lstStyle/>
          <a:p>
            <a:r>
              <a:rPr lang="en-US" sz="2000" dirty="0"/>
              <a:t>A cross product is useful in physics for many situations, even though right now we’re focusing on torque. It’s important to know the general rules for calculating cross products in polar notation.</a:t>
            </a:r>
          </a:p>
          <a:p>
            <a:r>
              <a:rPr lang="en-US" sz="2000" dirty="0"/>
              <a:t>Remember that a cross product can be simplified to:</a:t>
            </a:r>
          </a:p>
          <a:p>
            <a:endParaRPr lang="en-US" dirty="0"/>
          </a:p>
          <a:p>
            <a:endParaRPr lang="en-US" dirty="0"/>
          </a:p>
          <a:p>
            <a:pPr lvl="1"/>
            <a:r>
              <a:rPr lang="en-US" dirty="0"/>
              <a:t>Like a dot product, the angle in that equation represents the </a:t>
            </a:r>
            <a:r>
              <a:rPr lang="en-US" b="1" dirty="0"/>
              <a:t>angle between vectors A and B</a:t>
            </a:r>
            <a:r>
              <a:rPr lang="en-US" dirty="0"/>
              <a:t>. If you are given two vectors in polar notation, you need to find the angle </a:t>
            </a:r>
            <a:r>
              <a:rPr lang="en-US" u="sng" dirty="0"/>
              <a:t>between</a:t>
            </a:r>
            <a:r>
              <a:rPr lang="en-US" dirty="0"/>
              <a:t> them, not just plug in one or the other of the given angles immediately!</a:t>
            </a:r>
          </a:p>
          <a:p>
            <a:r>
              <a:rPr lang="en-US" sz="2000" dirty="0"/>
              <a:t>This gives us magnitude. What about direction?</a:t>
            </a:r>
          </a:p>
          <a:p>
            <a:pPr lvl="1"/>
            <a:endParaRPr lang="en-US" b="1" dirty="0"/>
          </a:p>
        </p:txBody>
      </p:sp>
      <mc:AlternateContent xmlns:mc="http://schemas.openxmlformats.org/markup-compatibility/2006" xmlns:a14="http://schemas.microsoft.com/office/drawing/2010/main">
        <mc:Choice Requires="a14">
          <p:sp>
            <p:nvSpPr>
              <p:cNvPr id="4" name="TextBox 3"/>
              <p:cNvSpPr txBox="1"/>
              <p:nvPr/>
            </p:nvSpPr>
            <p:spPr>
              <a:xfrm>
                <a:off x="3157309" y="2874352"/>
                <a:ext cx="2091598" cy="3717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charset="0"/>
                            </a:rPr>
                            <m:t>𝐴</m:t>
                          </m:r>
                        </m:e>
                      </m:acc>
                      <m:r>
                        <a:rPr lang="en-US" sz="2000" i="1" smtClean="0">
                          <a:latin typeface="Cambria Math" charset="0"/>
                          <a:ea typeface="Cambria Math" charset="0"/>
                          <a:cs typeface="Cambria Math" charset="0"/>
                        </a:rPr>
                        <m:t>×</m:t>
                      </m:r>
                      <m:acc>
                        <m:accPr>
                          <m:chr m:val="⃗"/>
                          <m:ctrlPr>
                            <a:rPr lang="en-US" sz="2000" i="1" smtClean="0">
                              <a:latin typeface="Cambria Math" panose="02040503050406030204" pitchFamily="18" charset="0"/>
                              <a:ea typeface="Cambria Math" charset="0"/>
                              <a:cs typeface="Cambria Math" charset="0"/>
                            </a:rPr>
                          </m:ctrlPr>
                        </m:accPr>
                        <m:e>
                          <m:r>
                            <a:rPr lang="en-US" sz="2000" b="0" i="1" smtClean="0">
                              <a:latin typeface="Cambria Math" charset="0"/>
                              <a:ea typeface="Cambria Math" charset="0"/>
                              <a:cs typeface="Cambria Math" charset="0"/>
                            </a:rPr>
                            <m:t>𝐵</m:t>
                          </m:r>
                        </m:e>
                      </m:acc>
                      <m:r>
                        <a:rPr lang="en-US" sz="2000" b="0" i="1" smtClean="0">
                          <a:latin typeface="Cambria Math" charset="0"/>
                        </a:rPr>
                        <m:t>=</m:t>
                      </m:r>
                      <m:d>
                        <m:dPr>
                          <m:begChr m:val="|"/>
                          <m:endChr m:val="|"/>
                          <m:ctrlPr>
                            <a:rPr lang="hr-HR" sz="2000" b="0" i="1" smtClean="0">
                              <a:latin typeface="Cambria Math" panose="02040503050406030204" pitchFamily="18" charset="0"/>
                            </a:rPr>
                          </m:ctrlPr>
                        </m:dPr>
                        <m:e>
                          <m:acc>
                            <m:accPr>
                              <m:chr m:val="⃗"/>
                              <m:ctrlPr>
                                <a:rPr lang="hr-HR" sz="2000" b="0" i="1" smtClean="0">
                                  <a:latin typeface="Cambria Math" panose="02040503050406030204" pitchFamily="18" charset="0"/>
                                </a:rPr>
                              </m:ctrlPr>
                            </m:accPr>
                            <m:e>
                              <m:r>
                                <a:rPr lang="en-US" sz="2000" b="0" i="1" smtClean="0">
                                  <a:latin typeface="Cambria Math" charset="0"/>
                                </a:rPr>
                                <m:t>𝐴</m:t>
                              </m:r>
                            </m:e>
                          </m:acc>
                        </m:e>
                      </m:d>
                      <m:d>
                        <m:dPr>
                          <m:begChr m:val="|"/>
                          <m:endChr m:val="|"/>
                          <m:ctrlPr>
                            <a:rPr lang="hr-HR" sz="2000" b="0" i="1" smtClean="0">
                              <a:latin typeface="Cambria Math" panose="02040503050406030204" pitchFamily="18" charset="0"/>
                            </a:rPr>
                          </m:ctrlPr>
                        </m:dPr>
                        <m:e>
                          <m:acc>
                            <m:accPr>
                              <m:chr m:val="⃗"/>
                              <m:ctrlPr>
                                <a:rPr lang="hr-HR" sz="2000" b="0" i="1" smtClean="0">
                                  <a:latin typeface="Cambria Math" panose="02040503050406030204" pitchFamily="18" charset="0"/>
                                </a:rPr>
                              </m:ctrlPr>
                            </m:accPr>
                            <m:e>
                              <m:r>
                                <a:rPr lang="en-US" sz="2000" b="0" i="1" smtClean="0">
                                  <a:latin typeface="Cambria Math" charset="0"/>
                                </a:rPr>
                                <m:t>𝐵</m:t>
                              </m:r>
                            </m:e>
                          </m:acc>
                        </m:e>
                      </m:d>
                      <m:r>
                        <a:rPr lang="en-US" sz="2000" b="0" i="1" smtClean="0">
                          <a:latin typeface="Cambria Math" charset="0"/>
                        </a:rPr>
                        <m:t>𝑠𝑖𝑛</m:t>
                      </m:r>
                      <m:r>
                        <a:rPr lang="en-US" sz="2000" b="0" i="1" smtClean="0">
                          <a:latin typeface="Cambria Math" charset="0"/>
                          <a:ea typeface="Cambria Math" charset="0"/>
                          <a:cs typeface="Cambria Math" charset="0"/>
                        </a:rPr>
                        <m:t>𝜃</m:t>
                      </m:r>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3157309" y="2874352"/>
                <a:ext cx="2091598" cy="371768"/>
              </a:xfrm>
              <a:prstGeom prst="rect">
                <a:avLst/>
              </a:prstGeom>
              <a:blipFill>
                <a:blip r:embed="rId2"/>
                <a:stretch>
                  <a:fillRect l="-1807" t="-33333" r="-1807" b="-3333"/>
                </a:stretch>
              </a:blipFill>
            </p:spPr>
            <p:txBody>
              <a:bodyPr/>
              <a:lstStyle/>
              <a:p>
                <a:r>
                  <a:rPr lang="en-US">
                    <a:noFill/>
                  </a:rPr>
                  <a:t> </a:t>
                </a:r>
              </a:p>
            </p:txBody>
          </p:sp>
        </mc:Fallback>
      </mc:AlternateContent>
      <p:sp>
        <p:nvSpPr>
          <p:cNvPr id="5" name="TextBox 17">
            <a:extLst>
              <a:ext uri="{FF2B5EF4-FFF2-40B4-BE49-F238E27FC236}">
                <a16:creationId xmlns:a16="http://schemas.microsoft.com/office/drawing/2014/main" id="{35780FED-05A5-AA48-9B1A-097C73AF6579}"/>
              </a:ext>
            </a:extLst>
          </p:cNvPr>
          <p:cNvSpPr txBox="1">
            <a:spLocks noChangeArrowheads="1"/>
          </p:cNvSpPr>
          <p:nvPr/>
        </p:nvSpPr>
        <p:spPr bwMode="auto">
          <a:xfrm>
            <a:off x="8579644" y="6515100"/>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13.)</a:t>
            </a:r>
          </a:p>
        </p:txBody>
      </p:sp>
    </p:spTree>
    <p:extLst>
      <p:ext uri="{BB962C8B-B14F-4D97-AF65-F5344CB8AC3E}">
        <p14:creationId xmlns:p14="http://schemas.microsoft.com/office/powerpoint/2010/main" val="21206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product directions</a:t>
            </a:r>
          </a:p>
        </p:txBody>
      </p:sp>
      <p:sp>
        <p:nvSpPr>
          <p:cNvPr id="3" name="Content Placeholder 2"/>
          <p:cNvSpPr>
            <a:spLocks noGrp="1"/>
          </p:cNvSpPr>
          <p:nvPr>
            <p:ph idx="1"/>
          </p:nvPr>
        </p:nvSpPr>
        <p:spPr>
          <a:xfrm>
            <a:off x="137161" y="1298222"/>
            <a:ext cx="8761512" cy="1422400"/>
          </a:xfrm>
        </p:spPr>
        <p:txBody>
          <a:bodyPr>
            <a:normAutofit/>
          </a:bodyPr>
          <a:lstStyle/>
          <a:p>
            <a:r>
              <a:rPr lang="en-US" sz="2000" dirty="0"/>
              <a:t>Unlike a dot product (which produces a scalar), a cross product produces a vector (which has direction)  </a:t>
            </a:r>
          </a:p>
          <a:p>
            <a:r>
              <a:rPr lang="en-US" sz="2000" dirty="0"/>
              <a:t>The </a:t>
            </a:r>
            <a:r>
              <a:rPr lang="en-US" sz="2000" b="1" dirty="0"/>
              <a:t>direction </a:t>
            </a:r>
            <a:r>
              <a:rPr lang="en-US" sz="2000" dirty="0"/>
              <a:t>of a cross product can be found by the right hand rule. </a:t>
            </a:r>
            <a:r>
              <a:rPr lang="en-US" sz="2000" u="sng" dirty="0"/>
              <a:t>The order of the vectors matters!</a:t>
            </a:r>
            <a:endParaRPr lang="en-US" sz="2000" dirty="0"/>
          </a:p>
        </p:txBody>
      </p:sp>
      <p:pic>
        <p:nvPicPr>
          <p:cNvPr id="6" name="Picture 5"/>
          <p:cNvPicPr>
            <a:picLocks noChangeAspect="1"/>
          </p:cNvPicPr>
          <p:nvPr/>
        </p:nvPicPr>
        <p:blipFill>
          <a:blip r:embed="rId2"/>
          <a:stretch>
            <a:fillRect/>
          </a:stretch>
        </p:blipFill>
        <p:spPr>
          <a:xfrm>
            <a:off x="1423027" y="2526036"/>
            <a:ext cx="6615203" cy="4057325"/>
          </a:xfrm>
          <a:prstGeom prst="rect">
            <a:avLst/>
          </a:prstGeom>
        </p:spPr>
      </p:pic>
      <p:sp>
        <p:nvSpPr>
          <p:cNvPr id="7" name="TextBox 6"/>
          <p:cNvSpPr txBox="1"/>
          <p:nvPr/>
        </p:nvSpPr>
        <p:spPr>
          <a:xfrm>
            <a:off x="6841593" y="6222176"/>
            <a:ext cx="2302407" cy="200055"/>
          </a:xfrm>
          <a:prstGeom prst="rect">
            <a:avLst/>
          </a:prstGeom>
          <a:noFill/>
        </p:spPr>
        <p:txBody>
          <a:bodyPr wrap="square" rtlCol="0">
            <a:spAutoFit/>
          </a:bodyPr>
          <a:lstStyle/>
          <a:p>
            <a:r>
              <a:rPr lang="en-US" sz="700" dirty="0"/>
              <a:t>http://</a:t>
            </a:r>
            <a:r>
              <a:rPr lang="en-US" sz="700" dirty="0" err="1"/>
              <a:t>hyperphysics.phy-astr.gsu.edu</a:t>
            </a:r>
            <a:r>
              <a:rPr lang="en-US" sz="700" dirty="0"/>
              <a:t>/</a:t>
            </a:r>
            <a:r>
              <a:rPr lang="en-US" sz="700" dirty="0" err="1"/>
              <a:t>hbase</a:t>
            </a:r>
            <a:r>
              <a:rPr lang="en-US" sz="700" dirty="0"/>
              <a:t>/</a:t>
            </a:r>
            <a:r>
              <a:rPr lang="en-US" sz="700" dirty="0" err="1"/>
              <a:t>tord.html</a:t>
            </a:r>
            <a:endParaRPr lang="en-US" sz="700" dirty="0"/>
          </a:p>
        </p:txBody>
      </p:sp>
      <p:sp>
        <p:nvSpPr>
          <p:cNvPr id="9" name="TextBox 17">
            <a:extLst>
              <a:ext uri="{FF2B5EF4-FFF2-40B4-BE49-F238E27FC236}">
                <a16:creationId xmlns:a16="http://schemas.microsoft.com/office/drawing/2014/main" id="{033781DC-9783-E04A-B8AB-45CE3F398882}"/>
              </a:ext>
            </a:extLst>
          </p:cNvPr>
          <p:cNvSpPr txBox="1">
            <a:spLocks noChangeArrowheads="1"/>
          </p:cNvSpPr>
          <p:nvPr/>
        </p:nvSpPr>
        <p:spPr bwMode="auto">
          <a:xfrm>
            <a:off x="8579644" y="6515100"/>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14.)</a:t>
            </a:r>
          </a:p>
        </p:txBody>
      </p:sp>
    </p:spTree>
    <p:extLst>
      <p:ext uri="{BB962C8B-B14F-4D97-AF65-F5344CB8AC3E}">
        <p14:creationId xmlns:p14="http://schemas.microsoft.com/office/powerpoint/2010/main" val="242042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0">
            <a:extLst>
              <a:ext uri="{FF2B5EF4-FFF2-40B4-BE49-F238E27FC236}">
                <a16:creationId xmlns:a16="http://schemas.microsoft.com/office/drawing/2014/main" id="{E1D3DD0F-AB07-8547-94E4-A57A3B7E27E9}"/>
              </a:ext>
            </a:extLst>
          </p:cNvPr>
          <p:cNvSpPr>
            <a:spLocks noChangeArrowheads="1"/>
          </p:cNvSpPr>
          <p:nvPr/>
        </p:nvSpPr>
        <p:spPr bwMode="auto">
          <a:xfrm>
            <a:off x="351473" y="1028700"/>
            <a:ext cx="8486775" cy="107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800" dirty="0">
                <a:solidFill>
                  <a:srgbClr val="FF0000"/>
                </a:solidFill>
                <a:latin typeface="Apple Chancery" panose="03020702040506060504" pitchFamily="66" charset="-79"/>
                <a:cs typeface="Apple Chancery" panose="03020702040506060504" pitchFamily="66" charset="-79"/>
              </a:rPr>
              <a:t>NOTE:</a:t>
            </a:r>
            <a:r>
              <a:rPr lang="en-US" altLang="en-US" sz="2000" dirty="0">
                <a:solidFill>
                  <a:schemeClr val="tx1"/>
                </a:solidFill>
                <a:latin typeface="Times New Roman" panose="02020603050405020304" pitchFamily="18" charset="0"/>
                <a:cs typeface="Times New Roman" panose="02020603050405020304" pitchFamily="18" charset="0"/>
              </a:rPr>
              <a:t>  In a conceptual sense, </a:t>
            </a:r>
            <a:r>
              <a:rPr lang="en-US" altLang="en-US" sz="2000" dirty="0">
                <a:solidFill>
                  <a:srgbClr val="FF0000"/>
                </a:solidFill>
                <a:latin typeface="Times New Roman" panose="02020603050405020304" pitchFamily="18" charset="0"/>
                <a:cs typeface="Times New Roman" panose="02020603050405020304" pitchFamily="18" charset="0"/>
              </a:rPr>
              <a:t>if a force </a:t>
            </a:r>
            <a:r>
              <a:rPr lang="en-US" altLang="en-US" sz="2000" dirty="0">
                <a:solidFill>
                  <a:schemeClr val="tx1"/>
                </a:solidFill>
                <a:latin typeface="Times New Roman" panose="02020603050405020304" pitchFamily="18" charset="0"/>
                <a:cs typeface="Times New Roman" panose="02020603050405020304" pitchFamily="18" charset="0"/>
              </a:rPr>
              <a:t>on a body </a:t>
            </a:r>
            <a:r>
              <a:rPr lang="en-US" altLang="en-US" sz="2000" dirty="0">
                <a:solidFill>
                  <a:srgbClr val="FF0000"/>
                </a:solidFill>
                <a:latin typeface="Times New Roman" panose="02020603050405020304" pitchFamily="18" charset="0"/>
                <a:cs typeface="Times New Roman" panose="02020603050405020304" pitchFamily="18" charset="0"/>
              </a:rPr>
              <a:t>produces a torque </a:t>
            </a:r>
            <a:r>
              <a:rPr lang="en-US" altLang="en-US" sz="2000" dirty="0">
                <a:solidFill>
                  <a:schemeClr val="tx1"/>
                </a:solidFill>
                <a:latin typeface="Times New Roman" panose="02020603050405020304" pitchFamily="18" charset="0"/>
                <a:cs typeface="Times New Roman" panose="02020603050405020304" pitchFamily="18" charset="0"/>
              </a:rPr>
              <a:t>about some point, it means </a:t>
            </a:r>
            <a:r>
              <a:rPr lang="en-US" altLang="en-US" sz="2000" i="1" dirty="0">
                <a:solidFill>
                  <a:srgbClr val="FF0000"/>
                </a:solidFill>
                <a:latin typeface="Times New Roman" panose="02020603050405020304" pitchFamily="18" charset="0"/>
                <a:cs typeface="Times New Roman" panose="02020603050405020304" pitchFamily="18" charset="0"/>
              </a:rPr>
              <a:t>the force is motivating the body to angularly accelerate about that point</a:t>
            </a:r>
            <a:r>
              <a:rPr lang="en-US" altLang="en-US" sz="2000" dirty="0">
                <a:solidFill>
                  <a:schemeClr val="tx1"/>
                </a:solidFill>
                <a:latin typeface="Times New Roman" panose="02020603050405020304" pitchFamily="18" charset="0"/>
                <a:cs typeface="Times New Roman" panose="02020603050405020304" pitchFamily="18" charset="0"/>
              </a:rPr>
              <a:t>.  </a:t>
            </a:r>
          </a:p>
        </p:txBody>
      </p:sp>
      <p:sp>
        <p:nvSpPr>
          <p:cNvPr id="13314" name="Rectangle 2">
            <a:extLst>
              <a:ext uri="{FF2B5EF4-FFF2-40B4-BE49-F238E27FC236}">
                <a16:creationId xmlns:a16="http://schemas.microsoft.com/office/drawing/2014/main" id="{0CBAF6BD-BEB8-664A-B581-A45666FDD429}"/>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13315" name="TextBox 3">
            <a:extLst>
              <a:ext uri="{FF2B5EF4-FFF2-40B4-BE49-F238E27FC236}">
                <a16:creationId xmlns:a16="http://schemas.microsoft.com/office/drawing/2014/main" id="{662A4E19-2B85-1044-8F8F-3AA6F9602355}"/>
              </a:ext>
            </a:extLst>
          </p:cNvPr>
          <p:cNvSpPr txBox="1">
            <a:spLocks noChangeArrowheads="1"/>
          </p:cNvSpPr>
          <p:nvPr/>
        </p:nvSpPr>
        <p:spPr bwMode="auto">
          <a:xfrm>
            <a:off x="8582502"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15.)</a:t>
            </a:r>
          </a:p>
        </p:txBody>
      </p:sp>
      <p:sp>
        <p:nvSpPr>
          <p:cNvPr id="5" name="Rectangle 10">
            <a:extLst>
              <a:ext uri="{FF2B5EF4-FFF2-40B4-BE49-F238E27FC236}">
                <a16:creationId xmlns:a16="http://schemas.microsoft.com/office/drawing/2014/main" id="{AE1578A8-4B0F-0042-B3CA-8B43275ED07F}"/>
              </a:ext>
            </a:extLst>
          </p:cNvPr>
          <p:cNvSpPr>
            <a:spLocks noChangeArrowheads="1"/>
          </p:cNvSpPr>
          <p:nvPr/>
        </p:nvSpPr>
        <p:spPr bwMode="auto">
          <a:xfrm>
            <a:off x="351473" y="2179658"/>
            <a:ext cx="8486775" cy="107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solidFill>
                  <a:srgbClr val="FF0000"/>
                </a:solidFill>
                <a:latin typeface="Apple Chancery" panose="03020702040506060504" pitchFamily="66" charset="-79"/>
                <a:cs typeface="Apple Chancery" panose="03020702040506060504" pitchFamily="66" charset="-79"/>
              </a:rPr>
              <a:t>Put a little differently</a:t>
            </a:r>
            <a:r>
              <a:rPr lang="en-US" altLang="en-US" sz="2000" dirty="0">
                <a:solidFill>
                  <a:schemeClr val="tx1"/>
                </a:solidFill>
                <a:latin typeface="Times New Roman" panose="02020603050405020304" pitchFamily="18" charset="0"/>
                <a:cs typeface="Times New Roman" panose="02020603050405020304" pitchFamily="18" charset="0"/>
              </a:rPr>
              <a:t>, if you </a:t>
            </a:r>
            <a:r>
              <a:rPr lang="en-US" altLang="en-US" sz="2000" dirty="0">
                <a:solidFill>
                  <a:srgbClr val="081FD1"/>
                </a:solidFill>
                <a:latin typeface="Times New Roman" panose="02020603050405020304" pitchFamily="18" charset="0"/>
                <a:cs typeface="Times New Roman" panose="02020603050405020304" pitchFamily="18" charset="0"/>
              </a:rPr>
              <a:t>do a torque calculation </a:t>
            </a:r>
            <a:r>
              <a:rPr lang="en-US" altLang="en-US" sz="2000" dirty="0">
                <a:solidFill>
                  <a:schemeClr val="tx1"/>
                </a:solidFill>
                <a:latin typeface="Times New Roman" panose="02020603050405020304" pitchFamily="18" charset="0"/>
                <a:cs typeface="Times New Roman" panose="02020603050405020304" pitchFamily="18" charset="0"/>
              </a:rPr>
              <a:t>for a force acting on a body </a:t>
            </a:r>
            <a:r>
              <a:rPr lang="en-US" altLang="en-US" sz="2000" dirty="0">
                <a:solidFill>
                  <a:srgbClr val="081FD1"/>
                </a:solidFill>
                <a:latin typeface="Times New Roman" panose="02020603050405020304" pitchFamily="18" charset="0"/>
                <a:cs typeface="Times New Roman" panose="02020603050405020304" pitchFamily="18" charset="0"/>
              </a:rPr>
              <a:t>and get zero</a:t>
            </a:r>
            <a:r>
              <a:rPr lang="en-US" altLang="en-US" sz="2000" dirty="0">
                <a:solidFill>
                  <a:schemeClr val="tx1"/>
                </a:solidFill>
                <a:latin typeface="Times New Roman" panose="02020603050405020304" pitchFamily="18" charset="0"/>
                <a:cs typeface="Times New Roman" panose="02020603050405020304" pitchFamily="18" charset="0"/>
              </a:rPr>
              <a:t>, it means the </a:t>
            </a:r>
            <a:r>
              <a:rPr lang="en-US" altLang="en-US" sz="2000" dirty="0">
                <a:solidFill>
                  <a:srgbClr val="081FD1"/>
                </a:solidFill>
                <a:latin typeface="Times New Roman" panose="02020603050405020304" pitchFamily="18" charset="0"/>
                <a:cs typeface="Times New Roman" panose="02020603050405020304" pitchFamily="18" charset="0"/>
              </a:rPr>
              <a:t>force will NOT motivate the body to change </a:t>
            </a:r>
            <a:r>
              <a:rPr lang="en-US" altLang="en-US" sz="2000" dirty="0">
                <a:solidFill>
                  <a:schemeClr val="tx1"/>
                </a:solidFill>
                <a:latin typeface="Times New Roman" panose="02020603050405020304" pitchFamily="18" charset="0"/>
                <a:cs typeface="Times New Roman" panose="02020603050405020304" pitchFamily="18" charset="0"/>
              </a:rPr>
              <a:t>its </a:t>
            </a:r>
            <a:r>
              <a:rPr lang="en-US" altLang="en-US" sz="2000" dirty="0">
                <a:solidFill>
                  <a:srgbClr val="081FD1"/>
                </a:solidFill>
                <a:latin typeface="Times New Roman" panose="02020603050405020304" pitchFamily="18" charset="0"/>
                <a:cs typeface="Times New Roman" panose="02020603050405020304" pitchFamily="18" charset="0"/>
              </a:rPr>
              <a:t>rotational motion about the point </a:t>
            </a:r>
            <a:r>
              <a:rPr lang="en-US" altLang="en-US" sz="2000" dirty="0">
                <a:solidFill>
                  <a:schemeClr val="tx1"/>
                </a:solidFill>
                <a:latin typeface="Times New Roman" panose="02020603050405020304" pitchFamily="18" charset="0"/>
                <a:cs typeface="Times New Roman" panose="02020603050405020304" pitchFamily="18" charset="0"/>
              </a:rPr>
              <a:t>in question.</a:t>
            </a:r>
          </a:p>
        </p:txBody>
      </p:sp>
      <p:sp>
        <p:nvSpPr>
          <p:cNvPr id="6" name="Rectangle 10">
            <a:extLst>
              <a:ext uri="{FF2B5EF4-FFF2-40B4-BE49-F238E27FC236}">
                <a16:creationId xmlns:a16="http://schemas.microsoft.com/office/drawing/2014/main" id="{D8B55185-AD8C-5945-88E9-6BD629690268}"/>
              </a:ext>
            </a:extLst>
          </p:cNvPr>
          <p:cNvSpPr>
            <a:spLocks noChangeArrowheads="1"/>
          </p:cNvSpPr>
          <p:nvPr/>
        </p:nvSpPr>
        <p:spPr bwMode="auto">
          <a:xfrm>
            <a:off x="351473" y="3405488"/>
            <a:ext cx="8486775" cy="146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solidFill>
                  <a:srgbClr val="FF0000"/>
                </a:solidFill>
                <a:latin typeface="Apple Chancery" panose="03020702040506060504" pitchFamily="66" charset="-79"/>
                <a:cs typeface="Apple Chancery" panose="03020702040506060504" pitchFamily="66" charset="-79"/>
              </a:rPr>
              <a:t>BOTTOM LINE </a:t>
            </a:r>
            <a:r>
              <a:rPr lang="en-US" altLang="en-US" sz="2000" dirty="0">
                <a:solidFill>
                  <a:srgbClr val="081FD1"/>
                </a:solidFill>
                <a:latin typeface="Times New Roman" panose="02020603050405020304" pitchFamily="18" charset="0"/>
                <a:cs typeface="Times New Roman" panose="02020603050405020304" pitchFamily="18" charset="0"/>
              </a:rPr>
              <a:t>in a computational sense</a:t>
            </a:r>
            <a:r>
              <a:rPr lang="en-US" altLang="en-US" sz="2000" dirty="0">
                <a:solidFill>
                  <a:schemeClr val="tx1"/>
                </a:solidFill>
                <a:latin typeface="Times New Roman" panose="02020603050405020304" pitchFamily="18" charset="0"/>
                <a:cs typeface="Times New Roman" panose="02020603050405020304" pitchFamily="18" charset="0"/>
              </a:rPr>
              <a:t>, if the </a:t>
            </a:r>
            <a:r>
              <a:rPr lang="en-US" altLang="en-US" sz="2000" dirty="0">
                <a:solidFill>
                  <a:srgbClr val="00C201"/>
                </a:solidFill>
                <a:latin typeface="Times New Roman" panose="02020603050405020304" pitchFamily="18" charset="0"/>
                <a:cs typeface="Times New Roman" panose="02020603050405020304" pitchFamily="18" charset="0"/>
              </a:rPr>
              <a:t>line of a force passes through the point about which you are taking a torque</a:t>
            </a:r>
            <a:r>
              <a:rPr lang="en-US" altLang="en-US" sz="2000" dirty="0">
                <a:solidFill>
                  <a:schemeClr val="tx1"/>
                </a:solidFill>
                <a:latin typeface="Times New Roman" panose="02020603050405020304" pitchFamily="18" charset="0"/>
                <a:cs typeface="Times New Roman" panose="02020603050405020304" pitchFamily="18" charset="0"/>
              </a:rPr>
              <a:t>, that </a:t>
            </a:r>
            <a:r>
              <a:rPr lang="en-US" altLang="en-US" sz="2000" dirty="0">
                <a:solidFill>
                  <a:srgbClr val="FF0000"/>
                </a:solidFill>
                <a:latin typeface="Times New Roman" panose="02020603050405020304" pitchFamily="18" charset="0"/>
                <a:cs typeface="Times New Roman" panose="02020603050405020304" pitchFamily="18" charset="0"/>
              </a:rPr>
              <a:t>force will provide NO TORQUE about that point </a:t>
            </a:r>
            <a:r>
              <a:rPr lang="en-US" altLang="en-US" sz="2000" dirty="0">
                <a:solidFill>
                  <a:schemeClr val="tx1"/>
                </a:solidFill>
                <a:latin typeface="Times New Roman" panose="02020603050405020304" pitchFamily="18" charset="0"/>
                <a:cs typeface="Times New Roman" panose="02020603050405020304" pitchFamily="18" charset="0"/>
              </a:rPr>
              <a:t>(which is to say, it will not motivate the body to angularly accelerate about that point).</a:t>
            </a:r>
          </a:p>
        </p:txBody>
      </p:sp>
    </p:spTree>
    <p:extLst>
      <p:ext uri="{BB962C8B-B14F-4D97-AF65-F5344CB8AC3E}">
        <p14:creationId xmlns:p14="http://schemas.microsoft.com/office/powerpoint/2010/main" val="295652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059">
            <a:extLst>
              <a:ext uri="{FF2B5EF4-FFF2-40B4-BE49-F238E27FC236}">
                <a16:creationId xmlns:a16="http://schemas.microsoft.com/office/drawing/2014/main" id="{3446C6CF-C7E3-DC49-81AC-E2D58337D57F}"/>
              </a:ext>
            </a:extLst>
          </p:cNvPr>
          <p:cNvSpPr>
            <a:spLocks noChangeArrowheads="1"/>
          </p:cNvSpPr>
          <p:nvPr/>
        </p:nvSpPr>
        <p:spPr bwMode="auto">
          <a:xfrm>
            <a:off x="276463" y="350270"/>
            <a:ext cx="846963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400" dirty="0">
                <a:solidFill>
                  <a:srgbClr val="FF0000"/>
                </a:solidFill>
                <a:latin typeface="Apple Chancery" panose="03020702040506060504" pitchFamily="66" charset="-79"/>
                <a:cs typeface="Apple Chancery" panose="03020702040506060504" pitchFamily="66" charset="-79"/>
              </a:rPr>
              <a:t>A ladder </a:t>
            </a:r>
            <a:r>
              <a:rPr lang="en-US" altLang="en-US" sz="2000" dirty="0">
                <a:solidFill>
                  <a:schemeClr val="tx1"/>
                </a:solidFill>
                <a:latin typeface="Times New Roman" panose="02020603050405020304" pitchFamily="18" charset="0"/>
                <a:cs typeface="Times New Roman" panose="02020603050405020304" pitchFamily="18" charset="0"/>
              </a:rPr>
              <a:t>of length     and mass       sits at an angle   .  A man of mass       stands a distance          meters up its length.  If the wall is frictionless, what are the forces acting at the wall and at the floor.</a:t>
            </a:r>
          </a:p>
        </p:txBody>
      </p:sp>
      <p:graphicFrame>
        <p:nvGraphicFramePr>
          <p:cNvPr id="15366" name="Object 2">
            <a:extLst>
              <a:ext uri="{FF2B5EF4-FFF2-40B4-BE49-F238E27FC236}">
                <a16:creationId xmlns:a16="http://schemas.microsoft.com/office/drawing/2014/main" id="{9BE281D9-1CAF-B142-9075-2B900187886D}"/>
              </a:ext>
            </a:extLst>
          </p:cNvPr>
          <p:cNvGraphicFramePr>
            <a:graphicFrameLocks noChangeAspect="1"/>
          </p:cNvGraphicFramePr>
          <p:nvPr>
            <p:extLst>
              <p:ext uri="{D42A27DB-BD31-4B8C-83A1-F6EECF244321}">
                <p14:modId xmlns:p14="http://schemas.microsoft.com/office/powerpoint/2010/main" val="3675769225"/>
              </p:ext>
            </p:extLst>
          </p:nvPr>
        </p:nvGraphicFramePr>
        <p:xfrm>
          <a:off x="3653400" y="387545"/>
          <a:ext cx="406526" cy="361356"/>
        </p:xfrm>
        <a:graphic>
          <a:graphicData uri="http://schemas.openxmlformats.org/presentationml/2006/ole">
            <mc:AlternateContent xmlns:mc="http://schemas.openxmlformats.org/markup-compatibility/2006">
              <mc:Choice xmlns:v="urn:schemas-microsoft-com:vml" Requires="v">
                <p:oleObj name="Equation" r:id="rId3" imgW="228600" imgH="203200" progId="Equation.DSMT4">
                  <p:embed/>
                </p:oleObj>
              </mc:Choice>
              <mc:Fallback>
                <p:oleObj name="Equation" r:id="rId3" imgW="228600" imgH="203200" progId="Equation.DSMT4">
                  <p:embed/>
                  <p:pic>
                    <p:nvPicPr>
                      <p:cNvPr id="15366" name="Object 2">
                        <a:extLst>
                          <a:ext uri="{FF2B5EF4-FFF2-40B4-BE49-F238E27FC236}">
                            <a16:creationId xmlns:a16="http://schemas.microsoft.com/office/drawing/2014/main" id="{9BE281D9-1CAF-B142-9075-2B900187886D}"/>
                          </a:ext>
                        </a:extLst>
                      </p:cNvPr>
                      <p:cNvPicPr>
                        <a:picLocks noChangeAspect="1" noChangeArrowheads="1"/>
                      </p:cNvPicPr>
                      <p:nvPr/>
                    </p:nvPicPr>
                    <p:blipFill>
                      <a:blip r:embed="rId4"/>
                      <a:srcRect/>
                      <a:stretch>
                        <a:fillRect/>
                      </a:stretch>
                    </p:blipFill>
                    <p:spPr bwMode="auto">
                      <a:xfrm>
                        <a:off x="3653400" y="387545"/>
                        <a:ext cx="406526" cy="361356"/>
                      </a:xfrm>
                      <a:prstGeom prst="rect">
                        <a:avLst/>
                      </a:prstGeom>
                      <a:noFill/>
                      <a:ln>
                        <a:noFill/>
                      </a:ln>
                      <a:effectLst/>
                    </p:spPr>
                  </p:pic>
                </p:oleObj>
              </mc:Fallback>
            </mc:AlternateContent>
          </a:graphicData>
        </a:graphic>
      </p:graphicFrame>
      <p:graphicFrame>
        <p:nvGraphicFramePr>
          <p:cNvPr id="15367" name="Object 3">
            <a:extLst>
              <a:ext uri="{FF2B5EF4-FFF2-40B4-BE49-F238E27FC236}">
                <a16:creationId xmlns:a16="http://schemas.microsoft.com/office/drawing/2014/main" id="{0455C9F4-AE94-2048-A5E8-80D97E678190}"/>
              </a:ext>
            </a:extLst>
          </p:cNvPr>
          <p:cNvGraphicFramePr>
            <a:graphicFrameLocks noChangeAspect="1"/>
          </p:cNvGraphicFramePr>
          <p:nvPr>
            <p:extLst>
              <p:ext uri="{D42A27DB-BD31-4B8C-83A1-F6EECF244321}">
                <p14:modId xmlns:p14="http://schemas.microsoft.com/office/powerpoint/2010/main" val="966838931"/>
              </p:ext>
            </p:extLst>
          </p:nvPr>
        </p:nvGraphicFramePr>
        <p:xfrm>
          <a:off x="2424382" y="421882"/>
          <a:ext cx="243641" cy="265790"/>
        </p:xfrm>
        <a:graphic>
          <a:graphicData uri="http://schemas.openxmlformats.org/presentationml/2006/ole">
            <mc:AlternateContent xmlns:mc="http://schemas.openxmlformats.org/markup-compatibility/2006">
              <mc:Choice xmlns:v="urn:schemas-microsoft-com:vml" Requires="v">
                <p:oleObj name="Equation" r:id="rId5" imgW="139700" imgH="152400" progId="Equation.DSMT4">
                  <p:embed/>
                </p:oleObj>
              </mc:Choice>
              <mc:Fallback>
                <p:oleObj name="Equation" r:id="rId5" imgW="139700" imgH="152400" progId="Equation.DSMT4">
                  <p:embed/>
                  <p:pic>
                    <p:nvPicPr>
                      <p:cNvPr id="15367" name="Object 3">
                        <a:extLst>
                          <a:ext uri="{FF2B5EF4-FFF2-40B4-BE49-F238E27FC236}">
                            <a16:creationId xmlns:a16="http://schemas.microsoft.com/office/drawing/2014/main" id="{0455C9F4-AE94-2048-A5E8-80D97E678190}"/>
                          </a:ext>
                        </a:extLst>
                      </p:cNvPr>
                      <p:cNvPicPr>
                        <a:picLocks noChangeAspect="1" noChangeArrowheads="1"/>
                      </p:cNvPicPr>
                      <p:nvPr/>
                    </p:nvPicPr>
                    <p:blipFill>
                      <a:blip r:embed="rId6"/>
                      <a:srcRect/>
                      <a:stretch>
                        <a:fillRect/>
                      </a:stretch>
                    </p:blipFill>
                    <p:spPr bwMode="auto">
                      <a:xfrm>
                        <a:off x="2424382" y="421882"/>
                        <a:ext cx="243641" cy="265790"/>
                      </a:xfrm>
                      <a:prstGeom prst="rect">
                        <a:avLst/>
                      </a:prstGeom>
                      <a:noFill/>
                      <a:ln>
                        <a:noFill/>
                      </a:ln>
                      <a:effectLst/>
                    </p:spPr>
                  </p:pic>
                </p:oleObj>
              </mc:Fallback>
            </mc:AlternateContent>
          </a:graphicData>
        </a:graphic>
      </p:graphicFrame>
      <p:graphicFrame>
        <p:nvGraphicFramePr>
          <p:cNvPr id="15368" name="Object 4">
            <a:extLst>
              <a:ext uri="{FF2B5EF4-FFF2-40B4-BE49-F238E27FC236}">
                <a16:creationId xmlns:a16="http://schemas.microsoft.com/office/drawing/2014/main" id="{5A2BCCD2-B0B7-624F-8708-7E736C811722}"/>
              </a:ext>
            </a:extLst>
          </p:cNvPr>
          <p:cNvGraphicFramePr>
            <a:graphicFrameLocks noChangeAspect="1"/>
          </p:cNvGraphicFramePr>
          <p:nvPr>
            <p:extLst>
              <p:ext uri="{D42A27DB-BD31-4B8C-83A1-F6EECF244321}">
                <p14:modId xmlns:p14="http://schemas.microsoft.com/office/powerpoint/2010/main" val="1553551863"/>
              </p:ext>
            </p:extLst>
          </p:nvPr>
        </p:nvGraphicFramePr>
        <p:xfrm>
          <a:off x="5591684" y="393750"/>
          <a:ext cx="212168" cy="297035"/>
        </p:xfrm>
        <a:graphic>
          <a:graphicData uri="http://schemas.openxmlformats.org/presentationml/2006/ole">
            <mc:AlternateContent xmlns:mc="http://schemas.openxmlformats.org/markup-compatibility/2006">
              <mc:Choice xmlns:v="urn:schemas-microsoft-com:vml" Requires="v">
                <p:oleObj name="Equation" r:id="rId7" imgW="127000" imgH="177800" progId="Equation.DSMT4">
                  <p:embed/>
                </p:oleObj>
              </mc:Choice>
              <mc:Fallback>
                <p:oleObj name="Equation" r:id="rId7" imgW="127000" imgH="177800" progId="Equation.DSMT4">
                  <p:embed/>
                  <p:pic>
                    <p:nvPicPr>
                      <p:cNvPr id="15368" name="Object 4">
                        <a:extLst>
                          <a:ext uri="{FF2B5EF4-FFF2-40B4-BE49-F238E27FC236}">
                            <a16:creationId xmlns:a16="http://schemas.microsoft.com/office/drawing/2014/main" id="{5A2BCCD2-B0B7-624F-8708-7E736C811722}"/>
                          </a:ext>
                        </a:extLst>
                      </p:cNvPr>
                      <p:cNvPicPr>
                        <a:picLocks noChangeAspect="1" noChangeArrowheads="1"/>
                      </p:cNvPicPr>
                      <p:nvPr/>
                    </p:nvPicPr>
                    <p:blipFill>
                      <a:blip r:embed="rId8"/>
                      <a:srcRect/>
                      <a:stretch>
                        <a:fillRect/>
                      </a:stretch>
                    </p:blipFill>
                    <p:spPr bwMode="auto">
                      <a:xfrm>
                        <a:off x="5591684" y="393750"/>
                        <a:ext cx="212168" cy="297035"/>
                      </a:xfrm>
                      <a:prstGeom prst="rect">
                        <a:avLst/>
                      </a:prstGeom>
                      <a:noFill/>
                      <a:ln>
                        <a:noFill/>
                      </a:ln>
                      <a:effectLst/>
                    </p:spPr>
                  </p:pic>
                </p:oleObj>
              </mc:Fallback>
            </mc:AlternateContent>
          </a:graphicData>
        </a:graphic>
      </p:graphicFrame>
      <p:graphicFrame>
        <p:nvGraphicFramePr>
          <p:cNvPr id="15369" name="Object 5">
            <a:extLst>
              <a:ext uri="{FF2B5EF4-FFF2-40B4-BE49-F238E27FC236}">
                <a16:creationId xmlns:a16="http://schemas.microsoft.com/office/drawing/2014/main" id="{1E3884AC-B527-5D41-8805-390482ADEEA6}"/>
              </a:ext>
            </a:extLst>
          </p:cNvPr>
          <p:cNvGraphicFramePr>
            <a:graphicFrameLocks noChangeAspect="1"/>
          </p:cNvGraphicFramePr>
          <p:nvPr>
            <p:extLst>
              <p:ext uri="{D42A27DB-BD31-4B8C-83A1-F6EECF244321}">
                <p14:modId xmlns:p14="http://schemas.microsoft.com/office/powerpoint/2010/main" val="4014691967"/>
              </p:ext>
            </p:extLst>
          </p:nvPr>
        </p:nvGraphicFramePr>
        <p:xfrm>
          <a:off x="1133454" y="750336"/>
          <a:ext cx="562882" cy="281441"/>
        </p:xfrm>
        <a:graphic>
          <a:graphicData uri="http://schemas.openxmlformats.org/presentationml/2006/ole">
            <mc:AlternateContent xmlns:mc="http://schemas.openxmlformats.org/markup-compatibility/2006">
              <mc:Choice xmlns:v="urn:schemas-microsoft-com:vml" Requires="v">
                <p:oleObj name="Equation" r:id="rId9" imgW="330200" imgH="165100" progId="Equation.DSMT4">
                  <p:embed/>
                </p:oleObj>
              </mc:Choice>
              <mc:Fallback>
                <p:oleObj name="Equation" r:id="rId9" imgW="330200" imgH="165100" progId="Equation.DSMT4">
                  <p:embed/>
                  <p:pic>
                    <p:nvPicPr>
                      <p:cNvPr id="15369" name="Object 5">
                        <a:extLst>
                          <a:ext uri="{FF2B5EF4-FFF2-40B4-BE49-F238E27FC236}">
                            <a16:creationId xmlns:a16="http://schemas.microsoft.com/office/drawing/2014/main" id="{1E3884AC-B527-5D41-8805-390482ADEEA6}"/>
                          </a:ext>
                        </a:extLst>
                      </p:cNvPr>
                      <p:cNvPicPr>
                        <a:picLocks noChangeAspect="1" noChangeArrowheads="1"/>
                      </p:cNvPicPr>
                      <p:nvPr/>
                    </p:nvPicPr>
                    <p:blipFill>
                      <a:blip r:embed="rId10"/>
                      <a:srcRect/>
                      <a:stretch>
                        <a:fillRect/>
                      </a:stretch>
                    </p:blipFill>
                    <p:spPr bwMode="auto">
                      <a:xfrm>
                        <a:off x="1133454" y="750336"/>
                        <a:ext cx="562882" cy="281441"/>
                      </a:xfrm>
                      <a:prstGeom prst="rect">
                        <a:avLst/>
                      </a:prstGeom>
                      <a:noFill/>
                      <a:ln>
                        <a:noFill/>
                      </a:ln>
                      <a:effectLst/>
                    </p:spPr>
                  </p:pic>
                </p:oleObj>
              </mc:Fallback>
            </mc:AlternateContent>
          </a:graphicData>
        </a:graphic>
      </p:graphicFrame>
      <p:graphicFrame>
        <p:nvGraphicFramePr>
          <p:cNvPr id="15370" name="Object 6">
            <a:extLst>
              <a:ext uri="{FF2B5EF4-FFF2-40B4-BE49-F238E27FC236}">
                <a16:creationId xmlns:a16="http://schemas.microsoft.com/office/drawing/2014/main" id="{C49FACB7-4F17-4049-9E21-F40931231CB2}"/>
              </a:ext>
            </a:extLst>
          </p:cNvPr>
          <p:cNvGraphicFramePr>
            <a:graphicFrameLocks noChangeAspect="1"/>
          </p:cNvGraphicFramePr>
          <p:nvPr>
            <p:extLst>
              <p:ext uri="{D42A27DB-BD31-4B8C-83A1-F6EECF244321}">
                <p14:modId xmlns:p14="http://schemas.microsoft.com/office/powerpoint/2010/main" val="2642201181"/>
              </p:ext>
            </p:extLst>
          </p:nvPr>
        </p:nvGraphicFramePr>
        <p:xfrm>
          <a:off x="7467524" y="395529"/>
          <a:ext cx="431789" cy="345431"/>
        </p:xfrm>
        <a:graphic>
          <a:graphicData uri="http://schemas.openxmlformats.org/presentationml/2006/ole">
            <mc:AlternateContent xmlns:mc="http://schemas.openxmlformats.org/markup-compatibility/2006">
              <mc:Choice xmlns:v="urn:schemas-microsoft-com:vml" Requires="v">
                <p:oleObj name="Equation" r:id="rId11" imgW="254000" imgH="203200" progId="Equation.DSMT4">
                  <p:embed/>
                </p:oleObj>
              </mc:Choice>
              <mc:Fallback>
                <p:oleObj name="Equation" r:id="rId11" imgW="254000" imgH="203200" progId="Equation.DSMT4">
                  <p:embed/>
                  <p:pic>
                    <p:nvPicPr>
                      <p:cNvPr id="15370" name="Object 6">
                        <a:extLst>
                          <a:ext uri="{FF2B5EF4-FFF2-40B4-BE49-F238E27FC236}">
                            <a16:creationId xmlns:a16="http://schemas.microsoft.com/office/drawing/2014/main" id="{C49FACB7-4F17-4049-9E21-F40931231CB2}"/>
                          </a:ext>
                        </a:extLst>
                      </p:cNvPr>
                      <p:cNvPicPr>
                        <a:picLocks noChangeAspect="1" noChangeArrowheads="1"/>
                      </p:cNvPicPr>
                      <p:nvPr/>
                    </p:nvPicPr>
                    <p:blipFill>
                      <a:blip r:embed="rId12"/>
                      <a:srcRect/>
                      <a:stretch>
                        <a:fillRect/>
                      </a:stretch>
                    </p:blipFill>
                    <p:spPr bwMode="auto">
                      <a:xfrm>
                        <a:off x="7467524" y="395529"/>
                        <a:ext cx="431789" cy="345431"/>
                      </a:xfrm>
                      <a:prstGeom prst="rect">
                        <a:avLst/>
                      </a:prstGeom>
                      <a:noFill/>
                      <a:ln>
                        <a:noFill/>
                      </a:ln>
                      <a:effectLst/>
                    </p:spPr>
                  </p:pic>
                </p:oleObj>
              </mc:Fallback>
            </mc:AlternateContent>
          </a:graphicData>
        </a:graphic>
      </p:graphicFrame>
      <p:grpSp>
        <p:nvGrpSpPr>
          <p:cNvPr id="15362" name="Group 2050">
            <a:extLst>
              <a:ext uri="{FF2B5EF4-FFF2-40B4-BE49-F238E27FC236}">
                <a16:creationId xmlns:a16="http://schemas.microsoft.com/office/drawing/2014/main" id="{54F94E71-FAFC-6941-8BAA-62E8054B6C54}"/>
              </a:ext>
            </a:extLst>
          </p:cNvPr>
          <p:cNvGrpSpPr>
            <a:grpSpLocks/>
          </p:cNvGrpSpPr>
          <p:nvPr/>
        </p:nvGrpSpPr>
        <p:grpSpPr bwMode="auto">
          <a:xfrm>
            <a:off x="7968308" y="1993425"/>
            <a:ext cx="480060" cy="777240"/>
            <a:chOff x="3152" y="1616"/>
            <a:chExt cx="336" cy="544"/>
          </a:xfrm>
        </p:grpSpPr>
        <p:sp>
          <p:nvSpPr>
            <p:cNvPr id="15373" name="Oval 2051">
              <a:extLst>
                <a:ext uri="{FF2B5EF4-FFF2-40B4-BE49-F238E27FC236}">
                  <a16:creationId xmlns:a16="http://schemas.microsoft.com/office/drawing/2014/main" id="{E043D118-DC20-E641-A951-34594B278557}"/>
                </a:ext>
              </a:extLst>
            </p:cNvPr>
            <p:cNvSpPr>
              <a:spLocks noChangeArrowheads="1"/>
            </p:cNvSpPr>
            <p:nvPr/>
          </p:nvSpPr>
          <p:spPr bwMode="auto">
            <a:xfrm>
              <a:off x="3176" y="1616"/>
              <a:ext cx="120" cy="128"/>
            </a:xfrm>
            <a:prstGeom prst="ellipse">
              <a:avLst/>
            </a:prstGeom>
            <a:solidFill>
              <a:schemeClr val="accent1"/>
            </a:solidFill>
            <a:ln w="25400">
              <a:solidFill>
                <a:schemeClr val="tx1"/>
              </a:solidFill>
              <a:round/>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15374" name="AutoShape 2052">
              <a:extLst>
                <a:ext uri="{FF2B5EF4-FFF2-40B4-BE49-F238E27FC236}">
                  <a16:creationId xmlns:a16="http://schemas.microsoft.com/office/drawing/2014/main" id="{82305B91-86E3-364D-8823-C4F36C5FE601}"/>
                </a:ext>
              </a:extLst>
            </p:cNvPr>
            <p:cNvSpPr>
              <a:spLocks noChangeArrowheads="1"/>
            </p:cNvSpPr>
            <p:nvPr/>
          </p:nvSpPr>
          <p:spPr bwMode="auto">
            <a:xfrm rot="5301806">
              <a:off x="3312" y="1640"/>
              <a:ext cx="32" cy="72"/>
            </a:xfrm>
            <a:prstGeom prst="triangle">
              <a:avLst>
                <a:gd name="adj" fmla="val 50000"/>
              </a:avLst>
            </a:prstGeom>
            <a:blipFill dpi="0" rotWithShape="0">
              <a:blip r:embed="rId13"/>
              <a:srcRect/>
              <a:tile tx="0" ty="0" sx="100000" sy="100000" flip="none" algn="tl"/>
            </a:blipFill>
            <a:ln w="25400">
              <a:solidFill>
                <a:schemeClr val="tx1"/>
              </a:solidFill>
              <a:miter lim="800000"/>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15375" name="Oval 2053">
              <a:extLst>
                <a:ext uri="{FF2B5EF4-FFF2-40B4-BE49-F238E27FC236}">
                  <a16:creationId xmlns:a16="http://schemas.microsoft.com/office/drawing/2014/main" id="{97733537-224D-274A-A46B-BF511B83A637}"/>
                </a:ext>
              </a:extLst>
            </p:cNvPr>
            <p:cNvSpPr>
              <a:spLocks noChangeArrowheads="1"/>
            </p:cNvSpPr>
            <p:nvPr/>
          </p:nvSpPr>
          <p:spPr bwMode="auto">
            <a:xfrm>
              <a:off x="3152" y="1752"/>
              <a:ext cx="168" cy="232"/>
            </a:xfrm>
            <a:prstGeom prst="ellipse">
              <a:avLst/>
            </a:prstGeom>
            <a:blipFill dpi="0" rotWithShape="0">
              <a:blip r:embed="rId13"/>
              <a:srcRect/>
              <a:tile tx="0" ty="0" sx="100000" sy="100000" flip="none" algn="tl"/>
            </a:blipFill>
            <a:ln w="25400">
              <a:solidFill>
                <a:schemeClr val="tx1"/>
              </a:solidFill>
              <a:round/>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15376" name="Line 2054">
              <a:extLst>
                <a:ext uri="{FF2B5EF4-FFF2-40B4-BE49-F238E27FC236}">
                  <a16:creationId xmlns:a16="http://schemas.microsoft.com/office/drawing/2014/main" id="{46D6C901-CEF3-2C4A-9F7C-409C442AAD62}"/>
                </a:ext>
              </a:extLst>
            </p:cNvPr>
            <p:cNvSpPr>
              <a:spLocks noChangeShapeType="1"/>
            </p:cNvSpPr>
            <p:nvPr/>
          </p:nvSpPr>
          <p:spPr bwMode="auto">
            <a:xfrm>
              <a:off x="3224" y="1976"/>
              <a:ext cx="0" cy="176"/>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sz="1620"/>
            </a:p>
          </p:txBody>
        </p:sp>
        <p:sp>
          <p:nvSpPr>
            <p:cNvPr id="15377" name="Line 2055">
              <a:extLst>
                <a:ext uri="{FF2B5EF4-FFF2-40B4-BE49-F238E27FC236}">
                  <a16:creationId xmlns:a16="http://schemas.microsoft.com/office/drawing/2014/main" id="{6B128595-FB35-4040-A37B-4C9FF4BCBFAC}"/>
                </a:ext>
              </a:extLst>
            </p:cNvPr>
            <p:cNvSpPr>
              <a:spLocks noChangeShapeType="1"/>
            </p:cNvSpPr>
            <p:nvPr/>
          </p:nvSpPr>
          <p:spPr bwMode="auto">
            <a:xfrm>
              <a:off x="3264" y="1792"/>
              <a:ext cx="104"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20"/>
            </a:p>
          </p:txBody>
        </p:sp>
        <p:sp>
          <p:nvSpPr>
            <p:cNvPr id="15378" name="Line 2056">
              <a:extLst>
                <a:ext uri="{FF2B5EF4-FFF2-40B4-BE49-F238E27FC236}">
                  <a16:creationId xmlns:a16="http://schemas.microsoft.com/office/drawing/2014/main" id="{2D40ED54-9AC5-214B-9C2B-6242BB9976F0}"/>
                </a:ext>
              </a:extLst>
            </p:cNvPr>
            <p:cNvSpPr>
              <a:spLocks noChangeShapeType="1"/>
            </p:cNvSpPr>
            <p:nvPr/>
          </p:nvSpPr>
          <p:spPr bwMode="auto">
            <a:xfrm rot="10800000" flipH="1">
              <a:off x="3360" y="1800"/>
              <a:ext cx="128"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20"/>
            </a:p>
          </p:txBody>
        </p:sp>
        <p:sp>
          <p:nvSpPr>
            <p:cNvPr id="15379" name="Oval 2057">
              <a:extLst>
                <a:ext uri="{FF2B5EF4-FFF2-40B4-BE49-F238E27FC236}">
                  <a16:creationId xmlns:a16="http://schemas.microsoft.com/office/drawing/2014/main" id="{20FBA0A4-7FC2-434E-ADE2-BBF434E2B62A}"/>
                </a:ext>
              </a:extLst>
            </p:cNvPr>
            <p:cNvSpPr>
              <a:spLocks noChangeArrowheads="1"/>
            </p:cNvSpPr>
            <p:nvPr/>
          </p:nvSpPr>
          <p:spPr bwMode="auto">
            <a:xfrm>
              <a:off x="3216" y="2128"/>
              <a:ext cx="176" cy="32"/>
            </a:xfrm>
            <a:prstGeom prst="ellipse">
              <a:avLst/>
            </a:prstGeom>
            <a:blipFill dpi="0" rotWithShape="0">
              <a:blip r:embed="rId13"/>
              <a:srcRect/>
              <a:tile tx="0" ty="0" sx="100000" sy="100000" flip="none" algn="tl"/>
            </a:blipFill>
            <a:ln w="25400">
              <a:solidFill>
                <a:srgbClr val="FF0000"/>
              </a:solidFill>
              <a:round/>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15380" name="Line 2058">
              <a:extLst>
                <a:ext uri="{FF2B5EF4-FFF2-40B4-BE49-F238E27FC236}">
                  <a16:creationId xmlns:a16="http://schemas.microsoft.com/office/drawing/2014/main" id="{241208C1-9345-F34F-B7CF-3FB34DCA07EF}"/>
                </a:ext>
              </a:extLst>
            </p:cNvPr>
            <p:cNvSpPr>
              <a:spLocks noChangeShapeType="1"/>
            </p:cNvSpPr>
            <p:nvPr/>
          </p:nvSpPr>
          <p:spPr bwMode="auto">
            <a:xfrm>
              <a:off x="3152" y="1880"/>
              <a:ext cx="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20"/>
            </a:p>
          </p:txBody>
        </p:sp>
      </p:grpSp>
      <p:sp>
        <p:nvSpPr>
          <p:cNvPr id="15363" name="Rectangle 2060">
            <a:extLst>
              <a:ext uri="{FF2B5EF4-FFF2-40B4-BE49-F238E27FC236}">
                <a16:creationId xmlns:a16="http://schemas.microsoft.com/office/drawing/2014/main" id="{4D84AB7A-B0F8-D544-9301-D7625A9A40DD}"/>
              </a:ext>
            </a:extLst>
          </p:cNvPr>
          <p:cNvSpPr>
            <a:spLocks noChangeArrowheads="1"/>
          </p:cNvSpPr>
          <p:nvPr/>
        </p:nvSpPr>
        <p:spPr bwMode="auto">
          <a:xfrm rot="17569210">
            <a:off x="6452405" y="3185003"/>
            <a:ext cx="3028950" cy="80010"/>
          </a:xfrm>
          <a:prstGeom prst="rect">
            <a:avLst/>
          </a:prstGeom>
          <a:solidFill>
            <a:srgbClr val="FFC000"/>
          </a:solidFill>
          <a:ln w="25400">
            <a:solidFill>
              <a:schemeClr val="tx1"/>
            </a:solidFill>
            <a:miter lim="800000"/>
            <a:headEnd/>
            <a:tailEnd/>
          </a:ln>
          <a:effec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15364" name="Line 2061">
            <a:extLst>
              <a:ext uri="{FF2B5EF4-FFF2-40B4-BE49-F238E27FC236}">
                <a16:creationId xmlns:a16="http://schemas.microsoft.com/office/drawing/2014/main" id="{8A701A66-0C8F-524F-8882-4C26CF066FB6}"/>
              </a:ext>
            </a:extLst>
          </p:cNvPr>
          <p:cNvSpPr>
            <a:spLocks noChangeShapeType="1"/>
          </p:cNvSpPr>
          <p:nvPr/>
        </p:nvSpPr>
        <p:spPr bwMode="auto">
          <a:xfrm>
            <a:off x="6698150" y="4656615"/>
            <a:ext cx="19330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20"/>
          </a:p>
        </p:txBody>
      </p:sp>
      <p:sp>
        <p:nvSpPr>
          <p:cNvPr id="15365" name="Line 2062">
            <a:extLst>
              <a:ext uri="{FF2B5EF4-FFF2-40B4-BE49-F238E27FC236}">
                <a16:creationId xmlns:a16="http://schemas.microsoft.com/office/drawing/2014/main" id="{44C5D789-311B-0142-A177-B7E8A93B4E9C}"/>
              </a:ext>
            </a:extLst>
          </p:cNvPr>
          <p:cNvSpPr>
            <a:spLocks noChangeShapeType="1"/>
          </p:cNvSpPr>
          <p:nvPr/>
        </p:nvSpPr>
        <p:spPr bwMode="auto">
          <a:xfrm>
            <a:off x="8619818" y="1591947"/>
            <a:ext cx="0" cy="306466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Lst>
        </p:spPr>
        <p:txBody>
          <a:bodyPr/>
          <a:lstStyle/>
          <a:p>
            <a:endParaRPr lang="en-US" sz="1620"/>
          </a:p>
        </p:txBody>
      </p:sp>
      <p:sp>
        <p:nvSpPr>
          <p:cNvPr id="15371" name="Rectangle 21">
            <a:extLst>
              <a:ext uri="{FF2B5EF4-FFF2-40B4-BE49-F238E27FC236}">
                <a16:creationId xmlns:a16="http://schemas.microsoft.com/office/drawing/2014/main" id="{24151987-4BCA-8743-A4A2-B7A1C4F188A1}"/>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15372" name="TextBox 22">
            <a:extLst>
              <a:ext uri="{FF2B5EF4-FFF2-40B4-BE49-F238E27FC236}">
                <a16:creationId xmlns:a16="http://schemas.microsoft.com/office/drawing/2014/main" id="{51199878-24B2-1843-B93E-701AED40E8D2}"/>
              </a:ext>
            </a:extLst>
          </p:cNvPr>
          <p:cNvSpPr txBox="1">
            <a:spLocks noChangeArrowheads="1"/>
          </p:cNvSpPr>
          <p:nvPr/>
        </p:nvSpPr>
        <p:spPr bwMode="auto">
          <a:xfrm>
            <a:off x="8651082"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16.)</a:t>
            </a:r>
          </a:p>
        </p:txBody>
      </p:sp>
      <p:cxnSp>
        <p:nvCxnSpPr>
          <p:cNvPr id="4" name="Straight Connector 3">
            <a:extLst>
              <a:ext uri="{FF2B5EF4-FFF2-40B4-BE49-F238E27FC236}">
                <a16:creationId xmlns:a16="http://schemas.microsoft.com/office/drawing/2014/main" id="{D35CE7E9-A50B-F547-9A65-6832B490FC7B}"/>
              </a:ext>
            </a:extLst>
          </p:cNvPr>
          <p:cNvCxnSpPr>
            <a:cxnSpLocks/>
          </p:cNvCxnSpPr>
          <p:nvPr/>
        </p:nvCxnSpPr>
        <p:spPr>
          <a:xfrm flipH="1" flipV="1">
            <a:off x="6114679" y="4014245"/>
            <a:ext cx="1060740" cy="47563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A640B74-8895-7249-A10E-5A2D02949120}"/>
              </a:ext>
            </a:extLst>
          </p:cNvPr>
          <p:cNvCxnSpPr>
            <a:cxnSpLocks/>
          </p:cNvCxnSpPr>
          <p:nvPr/>
        </p:nvCxnSpPr>
        <p:spPr>
          <a:xfrm flipH="1" flipV="1">
            <a:off x="7342632" y="1274103"/>
            <a:ext cx="1000330" cy="44801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C8BB69F-1C81-F744-808B-7FC0DAC4825D}"/>
              </a:ext>
            </a:extLst>
          </p:cNvPr>
          <p:cNvCxnSpPr>
            <a:cxnSpLocks/>
          </p:cNvCxnSpPr>
          <p:nvPr/>
        </p:nvCxnSpPr>
        <p:spPr>
          <a:xfrm flipH="1" flipV="1">
            <a:off x="7506310" y="2485604"/>
            <a:ext cx="481261" cy="21100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7A683D4-C7B7-B448-9928-AE440E5FB56F}"/>
              </a:ext>
            </a:extLst>
          </p:cNvPr>
          <p:cNvCxnSpPr>
            <a:cxnSpLocks/>
          </p:cNvCxnSpPr>
          <p:nvPr/>
        </p:nvCxnSpPr>
        <p:spPr>
          <a:xfrm flipH="1">
            <a:off x="6314210" y="1343511"/>
            <a:ext cx="1176816" cy="2741652"/>
          </a:xfrm>
          <a:prstGeom prst="straightConnector1">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36AB6997-4949-5649-A009-6884F1615DDE}"/>
              </a:ext>
            </a:extLst>
          </p:cNvPr>
          <p:cNvCxnSpPr>
            <a:cxnSpLocks/>
          </p:cNvCxnSpPr>
          <p:nvPr/>
        </p:nvCxnSpPr>
        <p:spPr>
          <a:xfrm flipH="1">
            <a:off x="6893098" y="2560050"/>
            <a:ext cx="771601" cy="1806272"/>
          </a:xfrm>
          <a:prstGeom prst="straightConnector1">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71C614CE-F1EB-6443-BDCE-B412CD87081E}"/>
              </a:ext>
            </a:extLst>
          </p:cNvPr>
          <p:cNvSpPr/>
          <p:nvPr/>
        </p:nvSpPr>
        <p:spPr>
          <a:xfrm rot="1540325">
            <a:off x="6895764" y="2281701"/>
            <a:ext cx="126274" cy="58994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64345A56-E6D2-1045-9C4E-BADCE02E5045}"/>
              </a:ext>
            </a:extLst>
          </p:cNvPr>
          <p:cNvSpPr/>
          <p:nvPr/>
        </p:nvSpPr>
        <p:spPr>
          <a:xfrm rot="1540325">
            <a:off x="7260714" y="3065645"/>
            <a:ext cx="126274" cy="58994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9" name="Object 5">
            <a:extLst>
              <a:ext uri="{FF2B5EF4-FFF2-40B4-BE49-F238E27FC236}">
                <a16:creationId xmlns:a16="http://schemas.microsoft.com/office/drawing/2014/main" id="{FD772527-EEAE-D04C-BECA-2289D5756665}"/>
              </a:ext>
            </a:extLst>
          </p:cNvPr>
          <p:cNvGraphicFramePr>
            <a:graphicFrameLocks noChangeAspect="1"/>
          </p:cNvGraphicFramePr>
          <p:nvPr>
            <p:extLst>
              <p:ext uri="{D42A27DB-BD31-4B8C-83A1-F6EECF244321}">
                <p14:modId xmlns:p14="http://schemas.microsoft.com/office/powerpoint/2010/main" val="3394399550"/>
              </p:ext>
            </p:extLst>
          </p:nvPr>
        </p:nvGraphicFramePr>
        <p:xfrm>
          <a:off x="7061191" y="3183374"/>
          <a:ext cx="562882" cy="281441"/>
        </p:xfrm>
        <a:graphic>
          <a:graphicData uri="http://schemas.openxmlformats.org/presentationml/2006/ole">
            <mc:AlternateContent xmlns:mc="http://schemas.openxmlformats.org/markup-compatibility/2006">
              <mc:Choice xmlns:v="urn:schemas-microsoft-com:vml" Requires="v">
                <p:oleObj name="Equation" r:id="rId14" imgW="330200" imgH="165100" progId="Equation.DSMT4">
                  <p:embed/>
                </p:oleObj>
              </mc:Choice>
              <mc:Fallback>
                <p:oleObj name="Equation" r:id="rId14" imgW="330200" imgH="165100" progId="Equation.DSMT4">
                  <p:embed/>
                  <p:pic>
                    <p:nvPicPr>
                      <p:cNvPr id="15369" name="Object 5">
                        <a:extLst>
                          <a:ext uri="{FF2B5EF4-FFF2-40B4-BE49-F238E27FC236}">
                            <a16:creationId xmlns:a16="http://schemas.microsoft.com/office/drawing/2014/main" id="{1E3884AC-B527-5D41-8805-390482ADEEA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61191" y="3183374"/>
                        <a:ext cx="562882" cy="281441"/>
                      </a:xfrm>
                      <a:prstGeom prst="rect">
                        <a:avLst/>
                      </a:prstGeom>
                      <a:noFill/>
                      <a:ln>
                        <a:noFill/>
                      </a:ln>
                      <a:effectLst/>
                    </p:spPr>
                  </p:pic>
                </p:oleObj>
              </mc:Fallback>
            </mc:AlternateContent>
          </a:graphicData>
        </a:graphic>
      </p:graphicFrame>
      <p:graphicFrame>
        <p:nvGraphicFramePr>
          <p:cNvPr id="50" name="Object 5">
            <a:extLst>
              <a:ext uri="{FF2B5EF4-FFF2-40B4-BE49-F238E27FC236}">
                <a16:creationId xmlns:a16="http://schemas.microsoft.com/office/drawing/2014/main" id="{5FB34905-4EE4-0642-9980-54A1052E07F9}"/>
              </a:ext>
            </a:extLst>
          </p:cNvPr>
          <p:cNvGraphicFramePr>
            <a:graphicFrameLocks noChangeAspect="1"/>
          </p:cNvGraphicFramePr>
          <p:nvPr>
            <p:extLst>
              <p:ext uri="{D42A27DB-BD31-4B8C-83A1-F6EECF244321}">
                <p14:modId xmlns:p14="http://schemas.microsoft.com/office/powerpoint/2010/main" val="2135344168"/>
              </p:ext>
            </p:extLst>
          </p:nvPr>
        </p:nvGraphicFramePr>
        <p:xfrm>
          <a:off x="6854987" y="2426404"/>
          <a:ext cx="238125" cy="260350"/>
        </p:xfrm>
        <a:graphic>
          <a:graphicData uri="http://schemas.openxmlformats.org/presentationml/2006/ole">
            <mc:AlternateContent xmlns:mc="http://schemas.openxmlformats.org/markup-compatibility/2006">
              <mc:Choice xmlns:v="urn:schemas-microsoft-com:vml" Requires="v">
                <p:oleObj name="Equation" r:id="rId16" imgW="139700" imgH="152400" progId="Equation.DSMT4">
                  <p:embed/>
                </p:oleObj>
              </mc:Choice>
              <mc:Fallback>
                <p:oleObj name="Equation" r:id="rId16" imgW="139700" imgH="152400" progId="Equation.DSMT4">
                  <p:embed/>
                  <p:pic>
                    <p:nvPicPr>
                      <p:cNvPr id="49" name="Object 5">
                        <a:extLst>
                          <a:ext uri="{FF2B5EF4-FFF2-40B4-BE49-F238E27FC236}">
                            <a16:creationId xmlns:a16="http://schemas.microsoft.com/office/drawing/2014/main" id="{FD772527-EEAE-D04C-BECA-2289D5756665}"/>
                          </a:ext>
                        </a:extLst>
                      </p:cNvPr>
                      <p:cNvPicPr>
                        <a:picLocks noChangeAspect="1" noChangeArrowheads="1"/>
                      </p:cNvPicPr>
                      <p:nvPr/>
                    </p:nvPicPr>
                    <p:blipFill>
                      <a:blip r:embed="rId17"/>
                      <a:srcRect/>
                      <a:stretch>
                        <a:fillRect/>
                      </a:stretch>
                    </p:blipFill>
                    <p:spPr bwMode="auto">
                      <a:xfrm>
                        <a:off x="6854987" y="2426404"/>
                        <a:ext cx="238125" cy="260350"/>
                      </a:xfrm>
                      <a:prstGeom prst="rect">
                        <a:avLst/>
                      </a:prstGeom>
                      <a:noFill/>
                      <a:ln>
                        <a:noFill/>
                      </a:ln>
                      <a:effectLst/>
                    </p:spPr>
                  </p:pic>
                </p:oleObj>
              </mc:Fallback>
            </mc:AlternateContent>
          </a:graphicData>
        </a:graphic>
      </p:graphicFrame>
      <p:graphicFrame>
        <p:nvGraphicFramePr>
          <p:cNvPr id="51" name="Object 5">
            <a:extLst>
              <a:ext uri="{FF2B5EF4-FFF2-40B4-BE49-F238E27FC236}">
                <a16:creationId xmlns:a16="http://schemas.microsoft.com/office/drawing/2014/main" id="{9F32CB03-2686-7F45-A905-7E828B5C2ED3}"/>
              </a:ext>
            </a:extLst>
          </p:cNvPr>
          <p:cNvGraphicFramePr>
            <a:graphicFrameLocks noChangeAspect="1"/>
          </p:cNvGraphicFramePr>
          <p:nvPr>
            <p:extLst>
              <p:ext uri="{D42A27DB-BD31-4B8C-83A1-F6EECF244321}">
                <p14:modId xmlns:p14="http://schemas.microsoft.com/office/powerpoint/2010/main" val="2647956279"/>
              </p:ext>
            </p:extLst>
          </p:nvPr>
        </p:nvGraphicFramePr>
        <p:xfrm>
          <a:off x="7674040" y="4256955"/>
          <a:ext cx="217488" cy="303212"/>
        </p:xfrm>
        <a:graphic>
          <a:graphicData uri="http://schemas.openxmlformats.org/presentationml/2006/ole">
            <mc:AlternateContent xmlns:mc="http://schemas.openxmlformats.org/markup-compatibility/2006">
              <mc:Choice xmlns:v="urn:schemas-microsoft-com:vml" Requires="v">
                <p:oleObj name="Equation" r:id="rId18" imgW="127000" imgH="177800" progId="Equation.DSMT4">
                  <p:embed/>
                </p:oleObj>
              </mc:Choice>
              <mc:Fallback>
                <p:oleObj name="Equation" r:id="rId18" imgW="127000" imgH="177800" progId="Equation.DSMT4">
                  <p:embed/>
                  <p:pic>
                    <p:nvPicPr>
                      <p:cNvPr id="50" name="Object 5">
                        <a:extLst>
                          <a:ext uri="{FF2B5EF4-FFF2-40B4-BE49-F238E27FC236}">
                            <a16:creationId xmlns:a16="http://schemas.microsoft.com/office/drawing/2014/main" id="{5FB34905-4EE4-0642-9980-54A1052E07F9}"/>
                          </a:ext>
                        </a:extLst>
                      </p:cNvPr>
                      <p:cNvPicPr>
                        <a:picLocks noChangeAspect="1" noChangeArrowheads="1"/>
                      </p:cNvPicPr>
                      <p:nvPr/>
                    </p:nvPicPr>
                    <p:blipFill>
                      <a:blip r:embed="rId19"/>
                      <a:srcRect/>
                      <a:stretch>
                        <a:fillRect/>
                      </a:stretch>
                    </p:blipFill>
                    <p:spPr bwMode="auto">
                      <a:xfrm>
                        <a:off x="7674040" y="4256955"/>
                        <a:ext cx="217488" cy="303212"/>
                      </a:xfrm>
                      <a:prstGeom prst="rect">
                        <a:avLst/>
                      </a:prstGeom>
                      <a:noFill/>
                      <a:ln>
                        <a:noFill/>
                      </a:ln>
                      <a:effectLst/>
                    </p:spPr>
                  </p:pic>
                </p:oleObj>
              </mc:Fallback>
            </mc:AlternateContent>
          </a:graphicData>
        </a:graphic>
      </p:graphicFrame>
      <p:sp>
        <p:nvSpPr>
          <p:cNvPr id="24" name="Freeform 23">
            <a:extLst>
              <a:ext uri="{FF2B5EF4-FFF2-40B4-BE49-F238E27FC236}">
                <a16:creationId xmlns:a16="http://schemas.microsoft.com/office/drawing/2014/main" id="{9B8DA50B-7D92-2342-97D4-F2C37FDAC434}"/>
              </a:ext>
            </a:extLst>
          </p:cNvPr>
          <p:cNvSpPr/>
          <p:nvPr/>
        </p:nvSpPr>
        <p:spPr>
          <a:xfrm>
            <a:off x="7523544" y="4375230"/>
            <a:ext cx="150842" cy="277793"/>
          </a:xfrm>
          <a:custGeom>
            <a:avLst/>
            <a:gdLst>
              <a:gd name="connsiteX0" fmla="*/ 0 w 150842"/>
              <a:gd name="connsiteY0" fmla="*/ 0 h 277793"/>
              <a:gd name="connsiteX1" fmla="*/ 127322 w 150842"/>
              <a:gd name="connsiteY1" fmla="*/ 138897 h 277793"/>
              <a:gd name="connsiteX2" fmla="*/ 150471 w 150842"/>
              <a:gd name="connsiteY2" fmla="*/ 277793 h 277793"/>
            </a:gdLst>
            <a:ahLst/>
            <a:cxnLst>
              <a:cxn ang="0">
                <a:pos x="connsiteX0" y="connsiteY0"/>
              </a:cxn>
              <a:cxn ang="0">
                <a:pos x="connsiteX1" y="connsiteY1"/>
              </a:cxn>
              <a:cxn ang="0">
                <a:pos x="connsiteX2" y="connsiteY2"/>
              </a:cxn>
            </a:cxnLst>
            <a:rect l="l" t="t" r="r" b="b"/>
            <a:pathLst>
              <a:path w="150842" h="277793">
                <a:moveTo>
                  <a:pt x="0" y="0"/>
                </a:moveTo>
                <a:cubicBezTo>
                  <a:pt x="51122" y="46299"/>
                  <a:pt x="102244" y="92598"/>
                  <a:pt x="127322" y="138897"/>
                </a:cubicBezTo>
                <a:cubicBezTo>
                  <a:pt x="152400" y="185196"/>
                  <a:pt x="151435" y="231494"/>
                  <a:pt x="150471" y="277793"/>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81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8" name="Object 4">
            <a:extLst>
              <a:ext uri="{FF2B5EF4-FFF2-40B4-BE49-F238E27FC236}">
                <a16:creationId xmlns:a16="http://schemas.microsoft.com/office/drawing/2014/main" id="{7479402A-35D5-494B-A3DA-2BB0794AAD6D}"/>
              </a:ext>
            </a:extLst>
          </p:cNvPr>
          <p:cNvGraphicFramePr>
            <a:graphicFrameLocks noChangeAspect="1"/>
          </p:cNvGraphicFramePr>
          <p:nvPr>
            <p:extLst>
              <p:ext uri="{D42A27DB-BD31-4B8C-83A1-F6EECF244321}">
                <p14:modId xmlns:p14="http://schemas.microsoft.com/office/powerpoint/2010/main" val="805435002"/>
              </p:ext>
            </p:extLst>
          </p:nvPr>
        </p:nvGraphicFramePr>
        <p:xfrm>
          <a:off x="2768162" y="1743439"/>
          <a:ext cx="2138315" cy="1317665"/>
        </p:xfrm>
        <a:graphic>
          <a:graphicData uri="http://schemas.openxmlformats.org/presentationml/2006/ole">
            <mc:AlternateContent xmlns:mc="http://schemas.openxmlformats.org/markup-compatibility/2006">
              <mc:Choice xmlns:v="urn:schemas-microsoft-com:vml" Requires="v">
                <p:oleObj name="Equation" r:id="rId3" imgW="1155700" imgH="711200" progId="Equation.DSMT4">
                  <p:embed/>
                </p:oleObj>
              </mc:Choice>
              <mc:Fallback>
                <p:oleObj name="Equation" r:id="rId3" imgW="1155700" imgH="711200" progId="Equation.DSMT4">
                  <p:embed/>
                  <p:pic>
                    <p:nvPicPr>
                      <p:cNvPr id="19468" name="Object 4">
                        <a:extLst>
                          <a:ext uri="{FF2B5EF4-FFF2-40B4-BE49-F238E27FC236}">
                            <a16:creationId xmlns:a16="http://schemas.microsoft.com/office/drawing/2014/main" id="{7479402A-35D5-494B-A3DA-2BB0794AA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162" y="1743439"/>
                        <a:ext cx="2138315" cy="1317665"/>
                      </a:xfrm>
                      <a:prstGeom prst="rect">
                        <a:avLst/>
                      </a:prstGeom>
                      <a:noFill/>
                      <a:ln>
                        <a:noFill/>
                      </a:ln>
                      <a:effectLst/>
                    </p:spPr>
                  </p:pic>
                </p:oleObj>
              </mc:Fallback>
            </mc:AlternateContent>
          </a:graphicData>
        </a:graphic>
      </p:graphicFrame>
      <p:sp>
        <p:nvSpPr>
          <p:cNvPr id="19469" name="Line 14">
            <a:extLst>
              <a:ext uri="{FF2B5EF4-FFF2-40B4-BE49-F238E27FC236}">
                <a16:creationId xmlns:a16="http://schemas.microsoft.com/office/drawing/2014/main" id="{6C258C13-57A7-2941-95E6-FB83224AFAC5}"/>
              </a:ext>
            </a:extLst>
          </p:cNvPr>
          <p:cNvSpPr>
            <a:spLocks noChangeShapeType="1"/>
          </p:cNvSpPr>
          <p:nvPr/>
        </p:nvSpPr>
        <p:spPr bwMode="auto">
          <a:xfrm>
            <a:off x="2768162" y="2235142"/>
            <a:ext cx="6172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19470" name="Object 5">
            <a:extLst>
              <a:ext uri="{FF2B5EF4-FFF2-40B4-BE49-F238E27FC236}">
                <a16:creationId xmlns:a16="http://schemas.microsoft.com/office/drawing/2014/main" id="{75D5B6F7-4FEF-B943-921A-06734B4DCDF3}"/>
              </a:ext>
            </a:extLst>
          </p:cNvPr>
          <p:cNvGraphicFramePr>
            <a:graphicFrameLocks noChangeAspect="1"/>
          </p:cNvGraphicFramePr>
          <p:nvPr>
            <p:extLst>
              <p:ext uri="{D42A27DB-BD31-4B8C-83A1-F6EECF244321}">
                <p14:modId xmlns:p14="http://schemas.microsoft.com/office/powerpoint/2010/main" val="235994205"/>
              </p:ext>
            </p:extLst>
          </p:nvPr>
        </p:nvGraphicFramePr>
        <p:xfrm>
          <a:off x="2007462" y="3206115"/>
          <a:ext cx="3225128" cy="1425057"/>
        </p:xfrm>
        <a:graphic>
          <a:graphicData uri="http://schemas.openxmlformats.org/presentationml/2006/ole">
            <mc:AlternateContent xmlns:mc="http://schemas.openxmlformats.org/markup-compatibility/2006">
              <mc:Choice xmlns:v="urn:schemas-microsoft-com:vml" Requires="v">
                <p:oleObj name="Equation" r:id="rId5" imgW="1727200" imgH="762000" progId="Equation.DSMT4">
                  <p:embed/>
                </p:oleObj>
              </mc:Choice>
              <mc:Fallback>
                <p:oleObj name="Equation" r:id="rId5" imgW="1727200" imgH="762000" progId="Equation.DSMT4">
                  <p:embed/>
                  <p:pic>
                    <p:nvPicPr>
                      <p:cNvPr id="19470" name="Object 5">
                        <a:extLst>
                          <a:ext uri="{FF2B5EF4-FFF2-40B4-BE49-F238E27FC236}">
                            <a16:creationId xmlns:a16="http://schemas.microsoft.com/office/drawing/2014/main" id="{75D5B6F7-4FEF-B943-921A-06734B4DCD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7462" y="3206115"/>
                        <a:ext cx="3225128" cy="1425057"/>
                      </a:xfrm>
                      <a:prstGeom prst="rect">
                        <a:avLst/>
                      </a:prstGeom>
                      <a:noFill/>
                      <a:ln>
                        <a:noFill/>
                      </a:ln>
                      <a:effectLst/>
                    </p:spPr>
                  </p:pic>
                </p:oleObj>
              </mc:Fallback>
            </mc:AlternateContent>
          </a:graphicData>
        </a:graphic>
      </p:graphicFrame>
      <p:sp>
        <p:nvSpPr>
          <p:cNvPr id="19471" name="Line 16">
            <a:extLst>
              <a:ext uri="{FF2B5EF4-FFF2-40B4-BE49-F238E27FC236}">
                <a16:creationId xmlns:a16="http://schemas.microsoft.com/office/drawing/2014/main" id="{4ED0BB06-0FD5-F04D-934C-B5EEC01CA1A7}"/>
              </a:ext>
            </a:extLst>
          </p:cNvPr>
          <p:cNvSpPr>
            <a:spLocks noChangeShapeType="1"/>
          </p:cNvSpPr>
          <p:nvPr/>
        </p:nvSpPr>
        <p:spPr bwMode="auto">
          <a:xfrm>
            <a:off x="2118942" y="3664956"/>
            <a:ext cx="6172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9472" name="Text Box 19">
            <a:extLst>
              <a:ext uri="{FF2B5EF4-FFF2-40B4-BE49-F238E27FC236}">
                <a16:creationId xmlns:a16="http://schemas.microsoft.com/office/drawing/2014/main" id="{59EE1D77-BD58-4947-86FE-F6A20B4346A7}"/>
              </a:ext>
            </a:extLst>
          </p:cNvPr>
          <p:cNvSpPr txBox="1">
            <a:spLocks/>
          </p:cNvSpPr>
          <p:nvPr/>
        </p:nvSpPr>
        <p:spPr bwMode="auto">
          <a:xfrm>
            <a:off x="342900" y="4921194"/>
            <a:ext cx="84810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latin typeface="+mj-lt"/>
              </a:rPr>
              <a:t>Three unknowns and two equations--we need another equation.  That will come from summing the torques about a convenient point and put that equal to zero (as the angular acceleration about any point on the ladder will be zero).</a:t>
            </a:r>
          </a:p>
        </p:txBody>
      </p:sp>
      <p:sp>
        <p:nvSpPr>
          <p:cNvPr id="19473" name="Rectangle 17">
            <a:extLst>
              <a:ext uri="{FF2B5EF4-FFF2-40B4-BE49-F238E27FC236}">
                <a16:creationId xmlns:a16="http://schemas.microsoft.com/office/drawing/2014/main" id="{56E7718A-D3AF-AE43-9E87-CE6854BAE192}"/>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19474" name="TextBox 18">
            <a:extLst>
              <a:ext uri="{FF2B5EF4-FFF2-40B4-BE49-F238E27FC236}">
                <a16:creationId xmlns:a16="http://schemas.microsoft.com/office/drawing/2014/main" id="{D11F832C-28AC-9D4B-970C-C6D6E8C1ADEB}"/>
              </a:ext>
            </a:extLst>
          </p:cNvPr>
          <p:cNvSpPr txBox="1">
            <a:spLocks noChangeArrowheads="1"/>
          </p:cNvSpPr>
          <p:nvPr/>
        </p:nvSpPr>
        <p:spPr bwMode="auto">
          <a:xfrm>
            <a:off x="8615363"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17.)</a:t>
            </a:r>
          </a:p>
        </p:txBody>
      </p:sp>
      <p:sp>
        <p:nvSpPr>
          <p:cNvPr id="19475" name="Text Box 19">
            <a:extLst>
              <a:ext uri="{FF2B5EF4-FFF2-40B4-BE49-F238E27FC236}">
                <a16:creationId xmlns:a16="http://schemas.microsoft.com/office/drawing/2014/main" id="{9145A112-CC90-9942-99F7-200CCB087AF7}"/>
              </a:ext>
            </a:extLst>
          </p:cNvPr>
          <p:cNvSpPr txBox="1">
            <a:spLocks/>
          </p:cNvSpPr>
          <p:nvPr/>
        </p:nvSpPr>
        <p:spPr bwMode="auto">
          <a:xfrm>
            <a:off x="182880" y="180023"/>
            <a:ext cx="726948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400" dirty="0">
                <a:solidFill>
                  <a:srgbClr val="FF0000"/>
                </a:solidFill>
                <a:latin typeface="Apple Chancery" panose="03020702040506060504" pitchFamily="66" charset="-79"/>
                <a:cs typeface="Apple Chancery" panose="03020702040506060504" pitchFamily="66" charset="-79"/>
              </a:rPr>
              <a:t>According to </a:t>
            </a:r>
            <a:r>
              <a:rPr lang="en-US" altLang="en-US" sz="2000" dirty="0">
                <a:latin typeface="+mj-lt"/>
              </a:rPr>
              <a:t>the </a:t>
            </a:r>
            <a:r>
              <a:rPr lang="en-US" altLang="en-US" sz="2000" dirty="0" err="1">
                <a:latin typeface="+mj-lt"/>
              </a:rPr>
              <a:t>f.b.d</a:t>
            </a:r>
            <a:r>
              <a:rPr lang="en-US" altLang="en-US" sz="2000" dirty="0">
                <a:latin typeface="+mj-lt"/>
              </a:rPr>
              <a:t>., we have three unknowns.  Although this is NOT what you will probably do first on your test, the most obvious source of equations is to use the translational version of N.S.L. in the x and y-directions.  Noting that the acceleration is zero everywhere, we can write:</a:t>
            </a:r>
          </a:p>
        </p:txBody>
      </p:sp>
      <p:grpSp>
        <p:nvGrpSpPr>
          <p:cNvPr id="22" name="Group 21">
            <a:extLst>
              <a:ext uri="{FF2B5EF4-FFF2-40B4-BE49-F238E27FC236}">
                <a16:creationId xmlns:a16="http://schemas.microsoft.com/office/drawing/2014/main" id="{C886DF7E-8ACB-B146-B28B-CED8F4DB74E4}"/>
              </a:ext>
            </a:extLst>
          </p:cNvPr>
          <p:cNvGrpSpPr/>
          <p:nvPr/>
        </p:nvGrpSpPr>
        <p:grpSpPr>
          <a:xfrm>
            <a:off x="6503725" y="1359021"/>
            <a:ext cx="2320235" cy="3477805"/>
            <a:chOff x="6586944" y="1511300"/>
            <a:chExt cx="3414566" cy="5118099"/>
          </a:xfrm>
          <a:solidFill>
            <a:srgbClr val="FFC000"/>
          </a:solidFill>
        </p:grpSpPr>
        <p:sp>
          <p:nvSpPr>
            <p:cNvPr id="23" name="Rectangle 2">
              <a:extLst>
                <a:ext uri="{FF2B5EF4-FFF2-40B4-BE49-F238E27FC236}">
                  <a16:creationId xmlns:a16="http://schemas.microsoft.com/office/drawing/2014/main" id="{9C194783-5210-8D4C-B245-E30917D5BBAB}"/>
                </a:ext>
              </a:extLst>
            </p:cNvPr>
            <p:cNvSpPr>
              <a:spLocks noChangeArrowheads="1"/>
            </p:cNvSpPr>
            <p:nvPr/>
          </p:nvSpPr>
          <p:spPr bwMode="auto">
            <a:xfrm rot="17569210">
              <a:off x="5510488" y="3573463"/>
              <a:ext cx="4533900" cy="473075"/>
            </a:xfrm>
            <a:prstGeom prst="rect">
              <a:avLst/>
            </a:prstGeom>
            <a:grpFill/>
            <a:ln w="6350">
              <a:solidFill>
                <a:schemeClr val="tx1"/>
              </a:solidFill>
              <a:miter lim="800000"/>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a:p>
          </p:txBody>
        </p:sp>
        <p:sp>
          <p:nvSpPr>
            <p:cNvPr id="24" name="Line 4">
              <a:extLst>
                <a:ext uri="{FF2B5EF4-FFF2-40B4-BE49-F238E27FC236}">
                  <a16:creationId xmlns:a16="http://schemas.microsoft.com/office/drawing/2014/main" id="{580E9F22-1199-5B45-94DC-950140B1C083}"/>
                </a:ext>
              </a:extLst>
            </p:cNvPr>
            <p:cNvSpPr>
              <a:spLocks noChangeShapeType="1"/>
            </p:cNvSpPr>
            <p:nvPr/>
          </p:nvSpPr>
          <p:spPr bwMode="auto">
            <a:xfrm>
              <a:off x="8172725" y="2982913"/>
              <a:ext cx="0" cy="1082675"/>
            </a:xfrm>
            <a:prstGeom prst="line">
              <a:avLst/>
            </a:prstGeom>
            <a:grpFill/>
            <a:ln w="38100">
              <a:solidFill>
                <a:srgbClr val="000000"/>
              </a:solidFill>
              <a:round/>
              <a:headEnd/>
              <a:tailEnd type="triangle" w="med" len="med"/>
            </a:ln>
          </p:spPr>
          <p:txBody>
            <a:bodyPr wrap="none" anchor="ctr"/>
            <a:lstStyle/>
            <a:p>
              <a:endParaRPr lang="en-US"/>
            </a:p>
          </p:txBody>
        </p:sp>
        <p:graphicFrame>
          <p:nvGraphicFramePr>
            <p:cNvPr id="25" name="Object 2">
              <a:extLst>
                <a:ext uri="{FF2B5EF4-FFF2-40B4-BE49-F238E27FC236}">
                  <a16:creationId xmlns:a16="http://schemas.microsoft.com/office/drawing/2014/main" id="{98C88571-D54C-434F-A628-2F61B42F9951}"/>
                </a:ext>
              </a:extLst>
            </p:cNvPr>
            <p:cNvGraphicFramePr>
              <a:graphicFrameLocks noChangeAspect="1"/>
            </p:cNvGraphicFramePr>
            <p:nvPr>
              <p:extLst>
                <p:ext uri="{D42A27DB-BD31-4B8C-83A1-F6EECF244321}">
                  <p14:modId xmlns:p14="http://schemas.microsoft.com/office/powerpoint/2010/main" val="3724716120"/>
                </p:ext>
              </p:extLst>
            </p:nvPr>
          </p:nvGraphicFramePr>
          <p:xfrm>
            <a:off x="8202702" y="3563938"/>
            <a:ext cx="587375" cy="361950"/>
          </p:xfrm>
          <a:graphic>
            <a:graphicData uri="http://schemas.openxmlformats.org/presentationml/2006/ole">
              <mc:AlternateContent xmlns:mc="http://schemas.openxmlformats.org/markup-compatibility/2006">
                <mc:Choice xmlns:v="urn:schemas-microsoft-com:vml" Requires="v">
                  <p:oleObj name="Equation" r:id="rId7" imgW="330200" imgH="203200" progId="Equation.DSMT4">
                    <p:embed/>
                  </p:oleObj>
                </mc:Choice>
                <mc:Fallback>
                  <p:oleObj name="Equation" r:id="rId7" imgW="330200" imgH="203200" progId="Equation.DSMT4">
                    <p:embed/>
                    <p:pic>
                      <p:nvPicPr>
                        <p:cNvPr id="8" name="Object 2">
                          <a:extLst>
                            <a:ext uri="{FF2B5EF4-FFF2-40B4-BE49-F238E27FC236}">
                              <a16:creationId xmlns:a16="http://schemas.microsoft.com/office/drawing/2014/main" id="{B9F57FFC-4D99-5841-A2A3-62D9673926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2702" y="3563938"/>
                          <a:ext cx="58737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6" name="AutoShape 21">
              <a:extLst>
                <a:ext uri="{FF2B5EF4-FFF2-40B4-BE49-F238E27FC236}">
                  <a16:creationId xmlns:a16="http://schemas.microsoft.com/office/drawing/2014/main" id="{5AE55B22-9D1F-E044-B862-2AA83FD3A3A2}"/>
                </a:ext>
              </a:extLst>
            </p:cNvPr>
            <p:cNvSpPr>
              <a:spLocks/>
            </p:cNvSpPr>
            <p:nvPr/>
          </p:nvSpPr>
          <p:spPr bwMode="auto">
            <a:xfrm>
              <a:off x="7715525" y="3744913"/>
              <a:ext cx="152400" cy="152400"/>
            </a:xfrm>
            <a:custGeom>
              <a:avLst/>
              <a:gdLst>
                <a:gd name="T0" fmla="*/ 3793300 w 21600"/>
                <a:gd name="T1" fmla="*/ 0 h 21600"/>
                <a:gd name="T2" fmla="*/ 1110961 w 21600"/>
                <a:gd name="T3" fmla="*/ 1110961 h 21600"/>
                <a:gd name="T4" fmla="*/ 0 w 21600"/>
                <a:gd name="T5" fmla="*/ 3793300 h 21600"/>
                <a:gd name="T6" fmla="*/ 1110961 w 21600"/>
                <a:gd name="T7" fmla="*/ 6475645 h 21600"/>
                <a:gd name="T8" fmla="*/ 3793300 w 21600"/>
                <a:gd name="T9" fmla="*/ 7586606 h 21600"/>
                <a:gd name="T10" fmla="*/ 6475645 w 21600"/>
                <a:gd name="T11" fmla="*/ 6475645 h 21600"/>
                <a:gd name="T12" fmla="*/ 7586606 w 21600"/>
                <a:gd name="T13" fmla="*/ 3793300 h 21600"/>
                <a:gd name="T14" fmla="*/ 6475645 w 21600"/>
                <a:gd name="T15" fmla="*/ 111096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25400">
              <a:solidFill>
                <a:srgbClr val="000000"/>
              </a:solidFill>
              <a:round/>
              <a:headEnd/>
              <a:tailEnd/>
            </a:ln>
          </p:spPr>
          <p:txBody>
            <a:bodyPr wrap="none" anchor="ctr"/>
            <a:lstStyle/>
            <a:p>
              <a:endParaRPr lang="en-US"/>
            </a:p>
          </p:txBody>
        </p:sp>
        <p:sp>
          <p:nvSpPr>
            <p:cNvPr id="30" name="Line 4">
              <a:extLst>
                <a:ext uri="{FF2B5EF4-FFF2-40B4-BE49-F238E27FC236}">
                  <a16:creationId xmlns:a16="http://schemas.microsoft.com/office/drawing/2014/main" id="{767C4592-4EBA-2E42-BBCB-5A38679AB585}"/>
                </a:ext>
              </a:extLst>
            </p:cNvPr>
            <p:cNvSpPr>
              <a:spLocks noChangeShapeType="1"/>
            </p:cNvSpPr>
            <p:nvPr/>
          </p:nvSpPr>
          <p:spPr bwMode="auto">
            <a:xfrm>
              <a:off x="7805331" y="3822700"/>
              <a:ext cx="0" cy="1208087"/>
            </a:xfrm>
            <a:prstGeom prst="line">
              <a:avLst/>
            </a:prstGeom>
            <a:grpFill/>
            <a:ln w="38100">
              <a:solidFill>
                <a:srgbClr val="000000"/>
              </a:solidFill>
              <a:round/>
              <a:headEnd/>
              <a:tailEnd type="triangle" w="med" len="med"/>
            </a:ln>
          </p:spPr>
          <p:txBody>
            <a:bodyPr wrap="none" anchor="ctr"/>
            <a:lstStyle/>
            <a:p>
              <a:endParaRPr lang="en-US"/>
            </a:p>
          </p:txBody>
        </p:sp>
        <p:graphicFrame>
          <p:nvGraphicFramePr>
            <p:cNvPr id="31" name="Object 2">
              <a:extLst>
                <a:ext uri="{FF2B5EF4-FFF2-40B4-BE49-F238E27FC236}">
                  <a16:creationId xmlns:a16="http://schemas.microsoft.com/office/drawing/2014/main" id="{1072DFF1-FB79-5044-B533-75ACC32808AD}"/>
                </a:ext>
              </a:extLst>
            </p:cNvPr>
            <p:cNvGraphicFramePr>
              <a:graphicFrameLocks noChangeAspect="1"/>
            </p:cNvGraphicFramePr>
            <p:nvPr>
              <p:extLst>
                <p:ext uri="{D42A27DB-BD31-4B8C-83A1-F6EECF244321}">
                  <p14:modId xmlns:p14="http://schemas.microsoft.com/office/powerpoint/2010/main" val="2768711221"/>
                </p:ext>
              </p:extLst>
            </p:nvPr>
          </p:nvGraphicFramePr>
          <p:xfrm>
            <a:off x="7852902" y="4671230"/>
            <a:ext cx="587375" cy="361950"/>
          </p:xfrm>
          <a:graphic>
            <a:graphicData uri="http://schemas.openxmlformats.org/presentationml/2006/ole">
              <mc:AlternateContent xmlns:mc="http://schemas.openxmlformats.org/markup-compatibility/2006">
                <mc:Choice xmlns:v="urn:schemas-microsoft-com:vml" Requires="v">
                  <p:oleObj name="Equation" r:id="rId7" imgW="330200" imgH="203200" progId="Equation.DSMT4">
                    <p:embed/>
                  </p:oleObj>
                </mc:Choice>
                <mc:Fallback>
                  <p:oleObj name="Equation" r:id="rId7" imgW="330200" imgH="203200" progId="Equation.DSMT4">
                    <p:embed/>
                    <p:pic>
                      <p:nvPicPr>
                        <p:cNvPr id="33" name="Object 2">
                          <a:extLst>
                            <a:ext uri="{FF2B5EF4-FFF2-40B4-BE49-F238E27FC236}">
                              <a16:creationId xmlns:a16="http://schemas.microsoft.com/office/drawing/2014/main" id="{2BFD82CC-C268-AB43-A307-7C6609D6B3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2902" y="4671230"/>
                          <a:ext cx="58737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2" name="Line 4">
              <a:extLst>
                <a:ext uri="{FF2B5EF4-FFF2-40B4-BE49-F238E27FC236}">
                  <a16:creationId xmlns:a16="http://schemas.microsoft.com/office/drawing/2014/main" id="{C1082A02-E718-8542-AD60-D27E441B1F01}"/>
                </a:ext>
              </a:extLst>
            </p:cNvPr>
            <p:cNvSpPr>
              <a:spLocks noChangeShapeType="1"/>
            </p:cNvSpPr>
            <p:nvPr/>
          </p:nvSpPr>
          <p:spPr bwMode="auto">
            <a:xfrm flipH="1">
              <a:off x="8890000" y="1828800"/>
              <a:ext cx="1111510" cy="3958"/>
            </a:xfrm>
            <a:prstGeom prst="line">
              <a:avLst/>
            </a:prstGeom>
            <a:grpFill/>
            <a:ln w="38100">
              <a:solidFill>
                <a:srgbClr val="000000"/>
              </a:solidFill>
              <a:round/>
              <a:headEnd/>
              <a:tailEnd type="triangle" w="med" len="med"/>
            </a:ln>
          </p:spPr>
          <p:txBody>
            <a:bodyPr wrap="none" anchor="ctr"/>
            <a:lstStyle/>
            <a:p>
              <a:endParaRPr lang="en-US"/>
            </a:p>
          </p:txBody>
        </p:sp>
        <p:sp>
          <p:nvSpPr>
            <p:cNvPr id="33" name="Line 4">
              <a:extLst>
                <a:ext uri="{FF2B5EF4-FFF2-40B4-BE49-F238E27FC236}">
                  <a16:creationId xmlns:a16="http://schemas.microsoft.com/office/drawing/2014/main" id="{BAB19166-C445-E940-AF50-25A2D49DC7FC}"/>
                </a:ext>
              </a:extLst>
            </p:cNvPr>
            <p:cNvSpPr>
              <a:spLocks noChangeShapeType="1"/>
            </p:cNvSpPr>
            <p:nvPr/>
          </p:nvSpPr>
          <p:spPr bwMode="auto">
            <a:xfrm>
              <a:off x="6586944" y="5986755"/>
              <a:ext cx="1111510" cy="3958"/>
            </a:xfrm>
            <a:prstGeom prst="line">
              <a:avLst/>
            </a:prstGeom>
            <a:grpFill/>
            <a:ln w="38100">
              <a:solidFill>
                <a:srgbClr val="000000"/>
              </a:solidFill>
              <a:round/>
              <a:headEnd/>
              <a:tailEnd type="triangle" w="med" len="med"/>
            </a:ln>
          </p:spPr>
          <p:txBody>
            <a:bodyPr wrap="none" anchor="ctr"/>
            <a:lstStyle/>
            <a:p>
              <a:endParaRPr lang="en-US"/>
            </a:p>
          </p:txBody>
        </p:sp>
        <p:sp>
          <p:nvSpPr>
            <p:cNvPr id="34" name="Line 4">
              <a:extLst>
                <a:ext uri="{FF2B5EF4-FFF2-40B4-BE49-F238E27FC236}">
                  <a16:creationId xmlns:a16="http://schemas.microsoft.com/office/drawing/2014/main" id="{69951EED-0957-5D4D-AC05-10CA600E74C0}"/>
                </a:ext>
              </a:extLst>
            </p:cNvPr>
            <p:cNvSpPr>
              <a:spLocks noChangeShapeType="1"/>
            </p:cNvSpPr>
            <p:nvPr/>
          </p:nvSpPr>
          <p:spPr bwMode="auto">
            <a:xfrm flipV="1">
              <a:off x="7061200" y="5986754"/>
              <a:ext cx="0" cy="642645"/>
            </a:xfrm>
            <a:prstGeom prst="line">
              <a:avLst/>
            </a:prstGeom>
            <a:grpFill/>
            <a:ln w="38100">
              <a:solidFill>
                <a:srgbClr val="000000"/>
              </a:solidFill>
              <a:round/>
              <a:headEnd/>
              <a:tailEnd type="triangle" w="med" len="med"/>
            </a:ln>
          </p:spPr>
          <p:txBody>
            <a:bodyPr wrap="none" anchor="ctr"/>
            <a:lstStyle/>
            <a:p>
              <a:endParaRPr lang="en-US"/>
            </a:p>
          </p:txBody>
        </p:sp>
        <p:graphicFrame>
          <p:nvGraphicFramePr>
            <p:cNvPr id="35" name="Object 2">
              <a:extLst>
                <a:ext uri="{FF2B5EF4-FFF2-40B4-BE49-F238E27FC236}">
                  <a16:creationId xmlns:a16="http://schemas.microsoft.com/office/drawing/2014/main" id="{985C7B36-6950-1943-8FDE-E9738C8118DA}"/>
                </a:ext>
              </a:extLst>
            </p:cNvPr>
            <p:cNvGraphicFramePr>
              <a:graphicFrameLocks noChangeAspect="1"/>
            </p:cNvGraphicFramePr>
            <p:nvPr>
              <p:extLst>
                <p:ext uri="{D42A27DB-BD31-4B8C-83A1-F6EECF244321}">
                  <p14:modId xmlns:p14="http://schemas.microsoft.com/office/powerpoint/2010/main" val="2677342186"/>
                </p:ext>
              </p:extLst>
            </p:nvPr>
          </p:nvGraphicFramePr>
          <p:xfrm>
            <a:off x="9175750" y="1511300"/>
            <a:ext cx="293688" cy="271463"/>
          </p:xfrm>
          <a:graphic>
            <a:graphicData uri="http://schemas.openxmlformats.org/presentationml/2006/ole">
              <mc:AlternateContent xmlns:mc="http://schemas.openxmlformats.org/markup-compatibility/2006">
                <mc:Choice xmlns:v="urn:schemas-microsoft-com:vml" Requires="v">
                  <p:oleObj name="Equation" r:id="rId9" imgW="165100" imgH="152400" progId="Equation.DSMT4">
                    <p:embed/>
                  </p:oleObj>
                </mc:Choice>
                <mc:Fallback>
                  <p:oleObj name="Equation" r:id="rId9" imgW="165100" imgH="152400" progId="Equation.DSMT4">
                    <p:embed/>
                    <p:pic>
                      <p:nvPicPr>
                        <p:cNvPr id="37" name="Object 2">
                          <a:extLst>
                            <a:ext uri="{FF2B5EF4-FFF2-40B4-BE49-F238E27FC236}">
                              <a16:creationId xmlns:a16="http://schemas.microsoft.com/office/drawing/2014/main" id="{8F10D3CD-2061-2C45-88D2-89ADE0D1E267}"/>
                            </a:ext>
                          </a:extLst>
                        </p:cNvPr>
                        <p:cNvPicPr>
                          <a:picLocks noChangeAspect="1" noChangeArrowheads="1"/>
                        </p:cNvPicPr>
                        <p:nvPr/>
                      </p:nvPicPr>
                      <p:blipFill>
                        <a:blip r:embed="rId10"/>
                        <a:srcRect/>
                        <a:stretch>
                          <a:fillRect/>
                        </a:stretch>
                      </p:blipFill>
                      <p:spPr bwMode="auto">
                        <a:xfrm>
                          <a:off x="9175750" y="1511300"/>
                          <a:ext cx="293688"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6" name="Object 2">
              <a:extLst>
                <a:ext uri="{FF2B5EF4-FFF2-40B4-BE49-F238E27FC236}">
                  <a16:creationId xmlns:a16="http://schemas.microsoft.com/office/drawing/2014/main" id="{7C8D108A-0B0A-1E44-955A-BA44DCC1EF12}"/>
                </a:ext>
              </a:extLst>
            </p:cNvPr>
            <p:cNvGraphicFramePr>
              <a:graphicFrameLocks noChangeAspect="1"/>
            </p:cNvGraphicFramePr>
            <p:nvPr>
              <p:extLst>
                <p:ext uri="{D42A27DB-BD31-4B8C-83A1-F6EECF244321}">
                  <p14:modId xmlns:p14="http://schemas.microsoft.com/office/powerpoint/2010/main" val="1839146073"/>
                </p:ext>
              </p:extLst>
            </p:nvPr>
          </p:nvGraphicFramePr>
          <p:xfrm>
            <a:off x="7535457" y="6106743"/>
            <a:ext cx="293688" cy="271463"/>
          </p:xfrm>
          <a:graphic>
            <a:graphicData uri="http://schemas.openxmlformats.org/presentationml/2006/ole">
              <mc:AlternateContent xmlns:mc="http://schemas.openxmlformats.org/markup-compatibility/2006">
                <mc:Choice xmlns:v="urn:schemas-microsoft-com:vml" Requires="v">
                  <p:oleObj name="Equation" r:id="rId11" imgW="165100" imgH="152400" progId="Equation.DSMT4">
                    <p:embed/>
                  </p:oleObj>
                </mc:Choice>
                <mc:Fallback>
                  <p:oleObj name="Equation" r:id="rId11" imgW="165100" imgH="152400" progId="Equation.DSMT4">
                    <p:embed/>
                    <p:pic>
                      <p:nvPicPr>
                        <p:cNvPr id="38" name="Object 2">
                          <a:extLst>
                            <a:ext uri="{FF2B5EF4-FFF2-40B4-BE49-F238E27FC236}">
                              <a16:creationId xmlns:a16="http://schemas.microsoft.com/office/drawing/2014/main" id="{91794663-FF74-2B41-AA46-EDC847245873}"/>
                            </a:ext>
                          </a:extLst>
                        </p:cNvPr>
                        <p:cNvPicPr>
                          <a:picLocks noChangeAspect="1" noChangeArrowheads="1"/>
                        </p:cNvPicPr>
                        <p:nvPr/>
                      </p:nvPicPr>
                      <p:blipFill>
                        <a:blip r:embed="rId12"/>
                        <a:srcRect/>
                        <a:stretch>
                          <a:fillRect/>
                        </a:stretch>
                      </p:blipFill>
                      <p:spPr bwMode="auto">
                        <a:xfrm>
                          <a:off x="7535457" y="6106743"/>
                          <a:ext cx="293688"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7" name="Object 2">
              <a:extLst>
                <a:ext uri="{FF2B5EF4-FFF2-40B4-BE49-F238E27FC236}">
                  <a16:creationId xmlns:a16="http://schemas.microsoft.com/office/drawing/2014/main" id="{1040A54C-90D3-1B46-B783-7975190B337E}"/>
                </a:ext>
              </a:extLst>
            </p:cNvPr>
            <p:cNvGraphicFramePr>
              <a:graphicFrameLocks noChangeAspect="1"/>
            </p:cNvGraphicFramePr>
            <p:nvPr>
              <p:extLst>
                <p:ext uri="{D42A27DB-BD31-4B8C-83A1-F6EECF244321}">
                  <p14:modId xmlns:p14="http://schemas.microsoft.com/office/powerpoint/2010/main" val="1826336907"/>
                </p:ext>
              </p:extLst>
            </p:nvPr>
          </p:nvGraphicFramePr>
          <p:xfrm>
            <a:off x="6750050" y="6308725"/>
            <a:ext cx="271463" cy="271463"/>
          </p:xfrm>
          <a:graphic>
            <a:graphicData uri="http://schemas.openxmlformats.org/presentationml/2006/ole">
              <mc:AlternateContent xmlns:mc="http://schemas.openxmlformats.org/markup-compatibility/2006">
                <mc:Choice xmlns:v="urn:schemas-microsoft-com:vml" Requires="v">
                  <p:oleObj name="Equation" r:id="rId13" imgW="152400" imgH="152400" progId="Equation.DSMT4">
                    <p:embed/>
                  </p:oleObj>
                </mc:Choice>
                <mc:Fallback>
                  <p:oleObj name="Equation" r:id="rId13" imgW="152400" imgH="152400" progId="Equation.DSMT4">
                    <p:embed/>
                    <p:pic>
                      <p:nvPicPr>
                        <p:cNvPr id="39" name="Object 2">
                          <a:extLst>
                            <a:ext uri="{FF2B5EF4-FFF2-40B4-BE49-F238E27FC236}">
                              <a16:creationId xmlns:a16="http://schemas.microsoft.com/office/drawing/2014/main" id="{05AB2E80-20F6-4C43-9C7D-119E638E9715}"/>
                            </a:ext>
                          </a:extLst>
                        </p:cNvPr>
                        <p:cNvPicPr>
                          <a:picLocks noChangeAspect="1" noChangeArrowheads="1"/>
                        </p:cNvPicPr>
                        <p:nvPr/>
                      </p:nvPicPr>
                      <p:blipFill>
                        <a:blip r:embed="rId14"/>
                        <a:srcRect/>
                        <a:stretch>
                          <a:fillRect/>
                        </a:stretch>
                      </p:blipFill>
                      <p:spPr bwMode="auto">
                        <a:xfrm>
                          <a:off x="6750050" y="6308725"/>
                          <a:ext cx="271463" cy="27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3873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animEffect transition="in" filter="dissolve">
                                      <p:cBhvr>
                                        <p:cTn id="7" dur="500"/>
                                        <p:tgtEl>
                                          <p:spTgt spid="194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70"/>
                                        </p:tgtEl>
                                        <p:attrNameLst>
                                          <p:attrName>style.visibility</p:attrName>
                                        </p:attrNameLst>
                                      </p:cBhvr>
                                      <p:to>
                                        <p:strVal val="visible"/>
                                      </p:to>
                                    </p:set>
                                    <p:animEffect transition="in" filter="dissolve">
                                      <p:cBhvr>
                                        <p:cTn id="12" dur="500"/>
                                        <p:tgtEl>
                                          <p:spTgt spid="194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72"/>
                                        </p:tgtEl>
                                        <p:attrNameLst>
                                          <p:attrName>style.visibility</p:attrName>
                                        </p:attrNameLst>
                                      </p:cBhvr>
                                      <p:to>
                                        <p:strVal val="visible"/>
                                      </p:to>
                                    </p:set>
                                    <p:animEffect transition="in" filter="dissolve">
                                      <p:cBhvr>
                                        <p:cTn id="17" dur="5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99"/>
            <a:ext cx="8229600" cy="1143000"/>
          </a:xfrm>
        </p:spPr>
        <p:txBody>
          <a:bodyPr/>
          <a:lstStyle/>
          <a:p>
            <a:r>
              <a:rPr lang="en-US" dirty="0"/>
              <a:t>Torque on the ladder</a:t>
            </a:r>
          </a:p>
        </p:txBody>
      </p:sp>
      <p:sp>
        <p:nvSpPr>
          <p:cNvPr id="4" name="Text Box 17"/>
          <p:cNvSpPr txBox="1">
            <a:spLocks/>
          </p:cNvSpPr>
          <p:nvPr/>
        </p:nvSpPr>
        <p:spPr bwMode="auto">
          <a:xfrm>
            <a:off x="266217" y="1276999"/>
            <a:ext cx="81005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For educational purposes</a:t>
            </a:r>
            <a:r>
              <a:rPr lang="en-US" altLang="en-US" sz="2000" dirty="0">
                <a:latin typeface="+mj-lt"/>
                <a:ea typeface="Palatino Linotype" charset="0"/>
                <a:cs typeface="Palatino Linotype" charset="0"/>
              </a:rPr>
              <a:t>, we are going to do torque calculations relative to two points, one about the </a:t>
            </a:r>
            <a:r>
              <a:rPr lang="en-US" altLang="en-US" sz="2000" i="1" dirty="0">
                <a:solidFill>
                  <a:srgbClr val="081FD1"/>
                </a:solidFill>
                <a:latin typeface="+mj-lt"/>
                <a:ea typeface="Palatino Linotype" charset="0"/>
                <a:cs typeface="Palatino Linotype" charset="0"/>
              </a:rPr>
              <a:t>center of mass</a:t>
            </a:r>
            <a:r>
              <a:rPr lang="en-US" altLang="en-US" sz="2000" dirty="0">
                <a:solidFill>
                  <a:srgbClr val="081FD1"/>
                </a:solidFill>
                <a:latin typeface="+mj-lt"/>
                <a:ea typeface="Palatino Linotype" charset="0"/>
                <a:cs typeface="Palatino Linotype" charset="0"/>
              </a:rPr>
              <a:t> </a:t>
            </a:r>
            <a:r>
              <a:rPr lang="en-US" altLang="en-US" sz="2000" dirty="0">
                <a:latin typeface="+mj-lt"/>
                <a:ea typeface="Palatino Linotype" charset="0"/>
                <a:cs typeface="Palatino Linotype" charset="0"/>
              </a:rPr>
              <a:t>and the other about the </a:t>
            </a:r>
            <a:r>
              <a:rPr lang="en-US" altLang="en-US" sz="2000" i="1" dirty="0">
                <a:solidFill>
                  <a:srgbClr val="081FD1"/>
                </a:solidFill>
                <a:latin typeface="+mj-lt"/>
                <a:ea typeface="Palatino Linotype" charset="0"/>
                <a:cs typeface="Palatino Linotype" charset="0"/>
              </a:rPr>
              <a:t>contact point</a:t>
            </a:r>
            <a:r>
              <a:rPr lang="en-US" altLang="en-US" sz="2000" dirty="0">
                <a:solidFill>
                  <a:srgbClr val="081FD1"/>
                </a:solidFill>
                <a:latin typeface="+mj-lt"/>
                <a:ea typeface="Palatino Linotype" charset="0"/>
                <a:cs typeface="Palatino Linotype" charset="0"/>
              </a:rPr>
              <a:t> with the floor</a:t>
            </a:r>
            <a:r>
              <a:rPr lang="en-US" altLang="en-US" sz="2000" dirty="0">
                <a:latin typeface="+mj-lt"/>
                <a:ea typeface="Palatino Linotype" charset="0"/>
                <a:cs typeface="Palatino Linotype" charset="0"/>
              </a:rPr>
              <a:t>.  </a:t>
            </a:r>
          </a:p>
        </p:txBody>
      </p:sp>
      <p:sp>
        <p:nvSpPr>
          <p:cNvPr id="5" name="Text Box 19"/>
          <p:cNvSpPr txBox="1">
            <a:spLocks/>
          </p:cNvSpPr>
          <p:nvPr/>
        </p:nvSpPr>
        <p:spPr bwMode="auto">
          <a:xfrm>
            <a:off x="266218" y="2533137"/>
            <a:ext cx="86231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We also have </a:t>
            </a:r>
            <a:r>
              <a:rPr lang="en-US" altLang="en-US" sz="2000" dirty="0">
                <a:solidFill>
                  <a:srgbClr val="081FD1"/>
                </a:solidFill>
                <a:latin typeface="+mj-lt"/>
                <a:ea typeface="Palatino Linotype" charset="0"/>
                <a:cs typeface="Palatino Linotype" charset="0"/>
              </a:rPr>
              <a:t>several ways</a:t>
            </a:r>
            <a:r>
              <a:rPr lang="en-US" altLang="en-US" sz="2000" dirty="0">
                <a:latin typeface="+mj-lt"/>
                <a:ea typeface="Palatino Linotype" charset="0"/>
                <a:cs typeface="Palatino Linotype" charset="0"/>
              </a:rPr>
              <a:t> to do the torque calculations:</a:t>
            </a:r>
          </a:p>
          <a:p>
            <a:pPr algn="l" eaLnBrk="1" hangingPunct="1"/>
            <a:r>
              <a:rPr lang="en-US" altLang="en-US" sz="2000" dirty="0">
                <a:latin typeface="+mj-lt"/>
                <a:ea typeface="Palatino Linotype" charset="0"/>
                <a:cs typeface="Palatino Linotype" charset="0"/>
              </a:rPr>
              <a:t>	1.  the </a:t>
            </a:r>
            <a:r>
              <a:rPr lang="en-US" altLang="en-US" sz="2000" dirty="0">
                <a:solidFill>
                  <a:srgbClr val="FF0000"/>
                </a:solidFill>
                <a:latin typeface="+mj-lt"/>
                <a:ea typeface="Palatino Linotype" charset="0"/>
                <a:cs typeface="Palatino Linotype" charset="0"/>
              </a:rPr>
              <a:t>definition approach </a:t>
            </a:r>
            <a:r>
              <a:rPr lang="en-US" altLang="en-US" sz="2000" dirty="0">
                <a:latin typeface="+mj-lt"/>
                <a:ea typeface="Palatino Linotype" charset="0"/>
                <a:cs typeface="Palatino Linotype" charset="0"/>
              </a:rPr>
              <a:t>(r-cross-F); </a:t>
            </a:r>
          </a:p>
          <a:p>
            <a:pPr algn="l" eaLnBrk="1" hangingPunct="1"/>
            <a:r>
              <a:rPr lang="en-US" altLang="en-US" sz="2000" dirty="0">
                <a:latin typeface="+mj-lt"/>
                <a:ea typeface="Palatino Linotype" charset="0"/>
                <a:cs typeface="Palatino Linotype" charset="0"/>
              </a:rPr>
              <a:t>	2.  the </a:t>
            </a:r>
            <a:r>
              <a:rPr lang="ja-JP" altLang="en-US" sz="2000" dirty="0">
                <a:solidFill>
                  <a:srgbClr val="FF0000"/>
                </a:solidFill>
                <a:latin typeface="+mj-lt"/>
                <a:ea typeface="Palatino Linotype" charset="0"/>
                <a:cs typeface="Palatino Linotype" charset="0"/>
              </a:rPr>
              <a:t>“</a:t>
            </a:r>
            <a:r>
              <a:rPr lang="en-US" altLang="ja-JP" sz="2000" dirty="0">
                <a:solidFill>
                  <a:srgbClr val="FF0000"/>
                </a:solidFill>
                <a:latin typeface="+mj-lt"/>
                <a:ea typeface="Palatino Linotype" charset="0"/>
                <a:cs typeface="Palatino Linotype" charset="0"/>
              </a:rPr>
              <a:t>r-perpendicular</a:t>
            </a:r>
            <a:r>
              <a:rPr lang="ja-JP" altLang="en-US" sz="2000" dirty="0">
                <a:solidFill>
                  <a:srgbClr val="FF0000"/>
                </a:solidFill>
                <a:latin typeface="+mj-lt"/>
                <a:ea typeface="Palatino Linotype" charset="0"/>
                <a:cs typeface="Palatino Linotype" charset="0"/>
              </a:rPr>
              <a:t>”</a:t>
            </a:r>
            <a:r>
              <a:rPr lang="en-US" altLang="ja-JP" sz="2000" dirty="0">
                <a:solidFill>
                  <a:srgbClr val="FF0000"/>
                </a:solidFill>
                <a:latin typeface="+mj-lt"/>
                <a:ea typeface="Palatino Linotype" charset="0"/>
                <a:cs typeface="Palatino Linotype" charset="0"/>
              </a:rPr>
              <a:t> approach </a:t>
            </a:r>
            <a:r>
              <a:rPr lang="en-US" altLang="ja-JP" sz="2000" dirty="0">
                <a:latin typeface="+mj-lt"/>
                <a:ea typeface="Palatino Linotype" charset="0"/>
                <a:cs typeface="Palatino Linotype" charset="0"/>
              </a:rPr>
              <a:t>(i.e., the moment-arm approach); and 	 </a:t>
            </a:r>
          </a:p>
          <a:p>
            <a:pPr algn="l" eaLnBrk="1" hangingPunct="1"/>
            <a:r>
              <a:rPr lang="en-US" altLang="ja-JP" sz="2000" dirty="0">
                <a:latin typeface="+mj-lt"/>
                <a:ea typeface="Palatino Linotype" charset="0"/>
                <a:cs typeface="Palatino Linotype" charset="0"/>
              </a:rPr>
              <a:t>	3.  the </a:t>
            </a:r>
            <a:r>
              <a:rPr lang="ja-JP" altLang="en-US" sz="2000" dirty="0">
                <a:solidFill>
                  <a:srgbClr val="FF0000"/>
                </a:solidFill>
                <a:latin typeface="+mj-lt"/>
                <a:ea typeface="Palatino Linotype" charset="0"/>
                <a:cs typeface="Palatino Linotype" charset="0"/>
              </a:rPr>
              <a:t>“</a:t>
            </a:r>
            <a:r>
              <a:rPr lang="en-US" altLang="ja-JP" sz="2000" dirty="0">
                <a:solidFill>
                  <a:srgbClr val="FF0000"/>
                </a:solidFill>
                <a:latin typeface="+mj-lt"/>
                <a:ea typeface="Palatino Linotype" charset="0"/>
                <a:cs typeface="Palatino Linotype" charset="0"/>
              </a:rPr>
              <a:t>F-perpendicular</a:t>
            </a:r>
            <a:r>
              <a:rPr lang="ja-JP" altLang="en-US" sz="2000" dirty="0">
                <a:solidFill>
                  <a:srgbClr val="FF0000"/>
                </a:solidFill>
                <a:latin typeface="+mj-lt"/>
                <a:ea typeface="Palatino Linotype" charset="0"/>
                <a:cs typeface="Palatino Linotype" charset="0"/>
              </a:rPr>
              <a:t>”</a:t>
            </a:r>
            <a:r>
              <a:rPr lang="en-US" altLang="ja-JP" sz="2000" dirty="0">
                <a:solidFill>
                  <a:srgbClr val="FF0000"/>
                </a:solidFill>
                <a:latin typeface="+mj-lt"/>
                <a:ea typeface="Palatino Linotype" charset="0"/>
                <a:cs typeface="Palatino Linotype" charset="0"/>
              </a:rPr>
              <a:t> approach</a:t>
            </a:r>
            <a:r>
              <a:rPr lang="en-US" altLang="ja-JP" sz="2000" dirty="0">
                <a:latin typeface="+mj-lt"/>
                <a:ea typeface="Palatino Linotype" charset="0"/>
                <a:cs typeface="Palatino Linotype" charset="0"/>
              </a:rPr>
              <a:t>.  </a:t>
            </a:r>
          </a:p>
          <a:p>
            <a:pPr algn="l" eaLnBrk="1" hangingPunct="1"/>
            <a:endParaRPr lang="en-US" altLang="ja-JP" sz="2000" dirty="0">
              <a:latin typeface="+mj-lt"/>
              <a:ea typeface="Palatino Linotype" charset="0"/>
              <a:cs typeface="Palatino Linotype" charset="0"/>
            </a:endParaRPr>
          </a:p>
          <a:p>
            <a:pPr algn="l" eaLnBrk="1" hangingPunct="1"/>
            <a:r>
              <a:rPr lang="en-US" altLang="ja-JP" sz="2000" dirty="0">
                <a:latin typeface="+mj-lt"/>
                <a:ea typeface="Palatino Linotype" charset="0"/>
                <a:cs typeface="Palatino Linotype" charset="0"/>
              </a:rPr>
              <a:t>Using all three, we will begin with the calculation relative to the </a:t>
            </a:r>
            <a:r>
              <a:rPr lang="en-US" altLang="ja-JP" sz="2000" i="1" dirty="0">
                <a:latin typeface="+mj-lt"/>
                <a:ea typeface="Palatino Linotype" charset="0"/>
                <a:cs typeface="Palatino Linotype" charset="0"/>
              </a:rPr>
              <a:t>center of mass </a:t>
            </a:r>
            <a:r>
              <a:rPr lang="en-US" altLang="ja-JP" sz="2000" dirty="0">
                <a:latin typeface="+mj-lt"/>
                <a:ea typeface="Palatino Linotype" charset="0"/>
                <a:cs typeface="Palatino Linotype" charset="0"/>
              </a:rPr>
              <a:t>of the ladder.  </a:t>
            </a:r>
            <a:endParaRPr lang="en-US" altLang="en-US" sz="2000" dirty="0">
              <a:latin typeface="+mj-lt"/>
              <a:ea typeface="Palatino Linotype" charset="0"/>
              <a:cs typeface="Palatino Linotype" charset="0"/>
            </a:endParaRPr>
          </a:p>
        </p:txBody>
      </p:sp>
      <p:sp>
        <p:nvSpPr>
          <p:cNvPr id="6" name="Text Box 20"/>
          <p:cNvSpPr txBox="1">
            <a:spLocks/>
          </p:cNvSpPr>
          <p:nvPr/>
        </p:nvSpPr>
        <p:spPr bwMode="auto">
          <a:xfrm>
            <a:off x="266217" y="5020381"/>
            <a:ext cx="86231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2000" dirty="0">
                <a:latin typeface="+mj-lt"/>
                <a:ea typeface="Palatino Linotype" charset="0"/>
                <a:cs typeface="Palatino Linotype" charset="0"/>
              </a:rPr>
              <a:t>We will do this in pieces so you can follow the drift, then I</a:t>
            </a:r>
            <a:r>
              <a:rPr lang="ja-JP" altLang="en-US" sz="2000" dirty="0">
                <a:latin typeface="+mj-lt"/>
                <a:ea typeface="Palatino Linotype" charset="0"/>
                <a:cs typeface="Palatino Linotype" charset="0"/>
              </a:rPr>
              <a:t>’</a:t>
            </a:r>
            <a:r>
              <a:rPr lang="en-US" altLang="ja-JP" sz="2000" dirty="0" err="1">
                <a:latin typeface="+mj-lt"/>
                <a:ea typeface="Palatino Linotype" charset="0"/>
                <a:cs typeface="Palatino Linotype" charset="0"/>
              </a:rPr>
              <a:t>ll</a:t>
            </a:r>
            <a:r>
              <a:rPr lang="en-US" altLang="ja-JP" sz="2000" dirty="0">
                <a:latin typeface="+mj-lt"/>
                <a:ea typeface="Palatino Linotype" charset="0"/>
                <a:cs typeface="Palatino Linotype" charset="0"/>
              </a:rPr>
              <a:t> put it all together and write it out in the way you would on a test (assuming you</a:t>
            </a:r>
            <a:r>
              <a:rPr lang="ja-JP" altLang="en-US" sz="2000" dirty="0">
                <a:latin typeface="+mj-lt"/>
                <a:ea typeface="Palatino Linotype" charset="0"/>
                <a:cs typeface="Palatino Linotype" charset="0"/>
              </a:rPr>
              <a:t>’</a:t>
            </a:r>
            <a:r>
              <a:rPr lang="en-US" altLang="ja-JP" sz="2000" dirty="0">
                <a:latin typeface="+mj-lt"/>
                <a:ea typeface="Palatino Linotype" charset="0"/>
                <a:cs typeface="Palatino Linotype" charset="0"/>
              </a:rPr>
              <a:t>d used this particular path on the test, which is not likely as it is more complicated than need be . . . but, again, educational, so read it!). </a:t>
            </a:r>
            <a:endParaRPr lang="en-US" altLang="en-US" sz="2000" dirty="0">
              <a:latin typeface="+mj-lt"/>
              <a:ea typeface="Palatino Linotype" charset="0"/>
              <a:cs typeface="Palatino Linotype" charset="0"/>
            </a:endParaRPr>
          </a:p>
        </p:txBody>
      </p:sp>
      <p:sp>
        <p:nvSpPr>
          <p:cNvPr id="8" name="TextBox 17">
            <a:extLst>
              <a:ext uri="{FF2B5EF4-FFF2-40B4-BE49-F238E27FC236}">
                <a16:creationId xmlns:a16="http://schemas.microsoft.com/office/drawing/2014/main" id="{2C2068B1-DD9C-A045-83BA-FEEE014438F8}"/>
              </a:ext>
            </a:extLst>
          </p:cNvPr>
          <p:cNvSpPr txBox="1">
            <a:spLocks noChangeArrowheads="1"/>
          </p:cNvSpPr>
          <p:nvPr/>
        </p:nvSpPr>
        <p:spPr bwMode="auto">
          <a:xfrm>
            <a:off x="8579644" y="6515100"/>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18.)</a:t>
            </a:r>
          </a:p>
        </p:txBody>
      </p:sp>
    </p:spTree>
    <p:extLst>
      <p:ext uri="{BB962C8B-B14F-4D97-AF65-F5344CB8AC3E}">
        <p14:creationId xmlns:p14="http://schemas.microsoft.com/office/powerpoint/2010/main" val="121599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val 47">
            <a:extLst>
              <a:ext uri="{FF2B5EF4-FFF2-40B4-BE49-F238E27FC236}">
                <a16:creationId xmlns:a16="http://schemas.microsoft.com/office/drawing/2014/main" id="{9C36513F-4ABF-B145-9200-A78A828CEA11}"/>
              </a:ext>
            </a:extLst>
          </p:cNvPr>
          <p:cNvSpPr>
            <a:spLocks/>
          </p:cNvSpPr>
          <p:nvPr/>
        </p:nvSpPr>
        <p:spPr bwMode="auto">
          <a:xfrm>
            <a:off x="6240780" y="3072168"/>
            <a:ext cx="1303020" cy="1303020"/>
          </a:xfrm>
          <a:prstGeom prst="ellipse">
            <a:avLst/>
          </a:prstGeom>
          <a:solidFill>
            <a:schemeClr val="bg1"/>
          </a:solidFill>
          <a:ln w="25400">
            <a:solidFill>
              <a:srgbClr val="000000"/>
            </a:solidFill>
            <a:round/>
            <a:headEnd/>
            <a:tailEnd/>
          </a:ln>
        </p:spPr>
        <p:txBody>
          <a:bodyPr wrap="none" anchor="ct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23554" name="Rectangle 2">
            <a:extLst>
              <a:ext uri="{FF2B5EF4-FFF2-40B4-BE49-F238E27FC236}">
                <a16:creationId xmlns:a16="http://schemas.microsoft.com/office/drawing/2014/main" id="{109A5E90-93D6-1C4B-89EB-EB6744D29982}"/>
              </a:ext>
            </a:extLst>
          </p:cNvPr>
          <p:cNvSpPr>
            <a:spLocks noChangeArrowheads="1"/>
          </p:cNvSpPr>
          <p:nvPr/>
        </p:nvSpPr>
        <p:spPr bwMode="auto">
          <a:xfrm rot="17569210">
            <a:off x="4530567" y="4220883"/>
            <a:ext cx="4080510" cy="425768"/>
          </a:xfrm>
          <a:prstGeom prst="rect">
            <a:avLst/>
          </a:prstGeom>
          <a:solidFill>
            <a:srgbClr val="FFC000"/>
          </a:solidFill>
          <a:ln w="6350">
            <a:solidFill>
              <a:schemeClr val="tx1"/>
            </a:solidFill>
            <a:miter lim="800000"/>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23555" name="Line 4">
            <a:extLst>
              <a:ext uri="{FF2B5EF4-FFF2-40B4-BE49-F238E27FC236}">
                <a16:creationId xmlns:a16="http://schemas.microsoft.com/office/drawing/2014/main" id="{3550427D-BF36-0446-A718-81E556941723}"/>
              </a:ext>
            </a:extLst>
          </p:cNvPr>
          <p:cNvSpPr>
            <a:spLocks noChangeShapeType="1"/>
          </p:cNvSpPr>
          <p:nvPr/>
        </p:nvSpPr>
        <p:spPr bwMode="auto">
          <a:xfrm>
            <a:off x="6926580" y="3689388"/>
            <a:ext cx="0" cy="157734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23556" name="Object 2">
            <a:extLst>
              <a:ext uri="{FF2B5EF4-FFF2-40B4-BE49-F238E27FC236}">
                <a16:creationId xmlns:a16="http://schemas.microsoft.com/office/drawing/2014/main" id="{56EF3F29-DEE3-3C4A-BA6D-DC63676812A9}"/>
              </a:ext>
            </a:extLst>
          </p:cNvPr>
          <p:cNvGraphicFramePr>
            <a:graphicFrameLocks noChangeAspect="1"/>
          </p:cNvGraphicFramePr>
          <p:nvPr>
            <p:extLst>
              <p:ext uri="{D42A27DB-BD31-4B8C-83A1-F6EECF244321}">
                <p14:modId xmlns:p14="http://schemas.microsoft.com/office/powerpoint/2010/main" val="1910998065"/>
              </p:ext>
            </p:extLst>
          </p:nvPr>
        </p:nvGraphicFramePr>
        <p:xfrm>
          <a:off x="6583680" y="5266728"/>
          <a:ext cx="528638" cy="325755"/>
        </p:xfrm>
        <a:graphic>
          <a:graphicData uri="http://schemas.openxmlformats.org/presentationml/2006/ole">
            <mc:AlternateContent xmlns:mc="http://schemas.openxmlformats.org/markup-compatibility/2006">
              <mc:Choice xmlns:v="urn:schemas-microsoft-com:vml" Requires="v">
                <p:oleObj name="Equation" r:id="rId3" imgW="330200" imgH="203200" progId="Equation.DSMT4">
                  <p:embed/>
                </p:oleObj>
              </mc:Choice>
              <mc:Fallback>
                <p:oleObj name="Equation" r:id="rId3" imgW="330200" imgH="203200" progId="Equation.DSMT4">
                  <p:embed/>
                  <p:pic>
                    <p:nvPicPr>
                      <p:cNvPr id="23556" name="Object 2">
                        <a:extLst>
                          <a:ext uri="{FF2B5EF4-FFF2-40B4-BE49-F238E27FC236}">
                            <a16:creationId xmlns:a16="http://schemas.microsoft.com/office/drawing/2014/main" id="{56EF3F29-DEE3-3C4A-BA6D-DC6367681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680" y="5266728"/>
                        <a:ext cx="528638" cy="32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3557" name="Object 3">
            <a:extLst>
              <a:ext uri="{FF2B5EF4-FFF2-40B4-BE49-F238E27FC236}">
                <a16:creationId xmlns:a16="http://schemas.microsoft.com/office/drawing/2014/main" id="{AB749390-7060-DD4B-938B-B88A7157E350}"/>
              </a:ext>
            </a:extLst>
          </p:cNvPr>
          <p:cNvGraphicFramePr>
            <a:graphicFrameLocks noChangeAspect="1"/>
          </p:cNvGraphicFramePr>
          <p:nvPr>
            <p:extLst>
              <p:ext uri="{D42A27DB-BD31-4B8C-83A1-F6EECF244321}">
                <p14:modId xmlns:p14="http://schemas.microsoft.com/office/powerpoint/2010/main" val="1066563172"/>
              </p:ext>
            </p:extLst>
          </p:nvPr>
        </p:nvGraphicFramePr>
        <p:xfrm>
          <a:off x="1405890" y="3462106"/>
          <a:ext cx="3694194" cy="1269564"/>
        </p:xfrm>
        <a:graphic>
          <a:graphicData uri="http://schemas.openxmlformats.org/presentationml/2006/ole">
            <mc:AlternateContent xmlns:mc="http://schemas.openxmlformats.org/markup-compatibility/2006">
              <mc:Choice xmlns:v="urn:schemas-microsoft-com:vml" Requires="v">
                <p:oleObj name="Equation" r:id="rId5" imgW="2032000" imgH="698500" progId="Equation.DSMT4">
                  <p:embed/>
                </p:oleObj>
              </mc:Choice>
              <mc:Fallback>
                <p:oleObj name="Equation" r:id="rId5" imgW="2032000" imgH="698500" progId="Equation.DSMT4">
                  <p:embed/>
                  <p:pic>
                    <p:nvPicPr>
                      <p:cNvPr id="23557" name="Object 3">
                        <a:extLst>
                          <a:ext uri="{FF2B5EF4-FFF2-40B4-BE49-F238E27FC236}">
                            <a16:creationId xmlns:a16="http://schemas.microsoft.com/office/drawing/2014/main" id="{AB749390-7060-DD4B-938B-B88A7157E3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5890" y="3462106"/>
                        <a:ext cx="3694194" cy="1269564"/>
                      </a:xfrm>
                      <a:prstGeom prst="rect">
                        <a:avLst/>
                      </a:prstGeom>
                      <a:noFill/>
                      <a:ln>
                        <a:noFill/>
                      </a:ln>
                      <a:effectLst/>
                    </p:spPr>
                  </p:pic>
                </p:oleObj>
              </mc:Fallback>
            </mc:AlternateContent>
          </a:graphicData>
        </a:graphic>
      </p:graphicFrame>
      <p:sp>
        <p:nvSpPr>
          <p:cNvPr id="23558" name="Text Box 19">
            <a:extLst>
              <a:ext uri="{FF2B5EF4-FFF2-40B4-BE49-F238E27FC236}">
                <a16:creationId xmlns:a16="http://schemas.microsoft.com/office/drawing/2014/main" id="{0AE09640-8B76-544A-ADE3-803429ABEC4C}"/>
              </a:ext>
            </a:extLst>
          </p:cNvPr>
          <p:cNvSpPr txBox="1">
            <a:spLocks/>
          </p:cNvSpPr>
          <p:nvPr/>
        </p:nvSpPr>
        <p:spPr bwMode="auto">
          <a:xfrm>
            <a:off x="205740" y="411480"/>
            <a:ext cx="8647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latin typeface="+mj-lt"/>
              </a:rPr>
              <a:t>a.) </a:t>
            </a:r>
            <a:r>
              <a:rPr lang="en-US" altLang="en-US" sz="2000" dirty="0">
                <a:solidFill>
                  <a:srgbClr val="FF0000"/>
                </a:solidFill>
                <a:latin typeface="Apple Chancery" panose="03020702040506060504" pitchFamily="66" charset="-79"/>
                <a:cs typeface="Apple Chancery" panose="03020702040506060504" pitchFamily="66" charset="-79"/>
              </a:rPr>
              <a:t>The LADDER</a:t>
            </a:r>
            <a:r>
              <a:rPr lang="ja-JP" altLang="en-US" sz="2000">
                <a:solidFill>
                  <a:srgbClr val="FF0000"/>
                </a:solidFill>
                <a:latin typeface="Apple Chancery" panose="03020702040506060504" pitchFamily="66" charset="-79"/>
                <a:cs typeface="Apple Chancery" panose="03020702040506060504" pitchFamily="66" charset="-79"/>
              </a:rPr>
              <a:t>’</a:t>
            </a:r>
            <a:r>
              <a:rPr lang="en-US" altLang="ja-JP" sz="2000" dirty="0">
                <a:solidFill>
                  <a:srgbClr val="FF0000"/>
                </a:solidFill>
                <a:latin typeface="Apple Chancery" panose="03020702040506060504" pitchFamily="66" charset="-79"/>
                <a:cs typeface="Apple Chancery" panose="03020702040506060504" pitchFamily="66" charset="-79"/>
              </a:rPr>
              <a:t>S WEIGHT </a:t>
            </a:r>
            <a:r>
              <a:rPr lang="en-US" altLang="ja-JP" sz="2000" dirty="0">
                <a:solidFill>
                  <a:srgbClr val="081FD1"/>
                </a:solidFill>
                <a:latin typeface="+mj-lt"/>
              </a:rPr>
              <a:t>acts</a:t>
            </a:r>
            <a:r>
              <a:rPr lang="en-US" altLang="ja-JP" sz="2000" dirty="0">
                <a:latin typeface="+mj-lt"/>
              </a:rPr>
              <a:t> through the </a:t>
            </a:r>
            <a:r>
              <a:rPr lang="en-US" altLang="ja-JP" sz="2000" dirty="0">
                <a:solidFill>
                  <a:srgbClr val="081FD1"/>
                </a:solidFill>
                <a:latin typeface="+mj-lt"/>
              </a:rPr>
              <a:t>ladder’s </a:t>
            </a:r>
            <a:r>
              <a:rPr lang="en-US" altLang="ja-JP" sz="2000" i="1" dirty="0">
                <a:solidFill>
                  <a:srgbClr val="081FD1"/>
                </a:solidFill>
                <a:latin typeface="+mj-lt"/>
              </a:rPr>
              <a:t>center of mass</a:t>
            </a:r>
            <a:r>
              <a:rPr lang="en-US" altLang="ja-JP" sz="2000" dirty="0">
                <a:latin typeface="+mj-lt"/>
              </a:rPr>
              <a:t>, so the torque due to that force about the </a:t>
            </a:r>
            <a:r>
              <a:rPr lang="en-US" altLang="ja-JP" sz="2000" i="1" dirty="0">
                <a:latin typeface="+mj-lt"/>
              </a:rPr>
              <a:t>center of mass </a:t>
            </a:r>
            <a:r>
              <a:rPr lang="en-US" altLang="ja-JP" sz="2000" dirty="0">
                <a:latin typeface="+mj-lt"/>
              </a:rPr>
              <a:t>will be zero. (This makes sense as that force will provide no rotational impetus for rotation about the </a:t>
            </a:r>
            <a:r>
              <a:rPr lang="en-US" altLang="ja-JP" sz="2000" i="1" dirty="0">
                <a:latin typeface="+mj-lt"/>
              </a:rPr>
              <a:t>center of mass</a:t>
            </a:r>
            <a:r>
              <a:rPr lang="en-US" altLang="ja-JP" sz="2000" dirty="0">
                <a:latin typeface="+mj-lt"/>
              </a:rPr>
              <a:t>.)</a:t>
            </a:r>
            <a:endParaRPr lang="en-US" altLang="en-US" sz="2000" dirty="0">
              <a:latin typeface="+mj-lt"/>
            </a:endParaRPr>
          </a:p>
        </p:txBody>
      </p:sp>
      <p:sp>
        <p:nvSpPr>
          <p:cNvPr id="23559" name="Text Box 20">
            <a:extLst>
              <a:ext uri="{FF2B5EF4-FFF2-40B4-BE49-F238E27FC236}">
                <a16:creationId xmlns:a16="http://schemas.microsoft.com/office/drawing/2014/main" id="{92FC97D0-D819-B642-BE8B-314BAD802496}"/>
              </a:ext>
            </a:extLst>
          </p:cNvPr>
          <p:cNvSpPr txBox="1">
            <a:spLocks/>
          </p:cNvSpPr>
          <p:nvPr/>
        </p:nvSpPr>
        <p:spPr bwMode="auto">
          <a:xfrm>
            <a:off x="205740" y="1700568"/>
            <a:ext cx="624531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latin typeface="+mj-lt"/>
              </a:rPr>
              <a:t>b.) </a:t>
            </a:r>
            <a:r>
              <a:rPr lang="en-US" altLang="en-US" sz="2000" dirty="0">
                <a:solidFill>
                  <a:srgbClr val="FF0000"/>
                </a:solidFill>
                <a:latin typeface="Apple Chancery" panose="03020702040506060504" pitchFamily="66" charset="-79"/>
                <a:cs typeface="Apple Chancery" panose="03020702040506060504" pitchFamily="66" charset="-79"/>
              </a:rPr>
              <a:t>The torque </a:t>
            </a:r>
            <a:r>
              <a:rPr lang="en-US" altLang="en-US" sz="2000" dirty="0">
                <a:solidFill>
                  <a:srgbClr val="081FD1"/>
                </a:solidFill>
                <a:latin typeface="+mj-lt"/>
              </a:rPr>
              <a:t>generated by </a:t>
            </a:r>
            <a:r>
              <a:rPr lang="en-US" altLang="en-US" sz="2000" dirty="0">
                <a:latin typeface="+mj-lt"/>
              </a:rPr>
              <a:t>the </a:t>
            </a:r>
            <a:r>
              <a:rPr lang="en-US" altLang="en-US" sz="2000" dirty="0">
                <a:solidFill>
                  <a:srgbClr val="081FD1"/>
                </a:solidFill>
                <a:latin typeface="+mj-lt"/>
              </a:rPr>
              <a:t>MAN</a:t>
            </a:r>
            <a:r>
              <a:rPr lang="ja-JP" altLang="en-US" sz="2000">
                <a:solidFill>
                  <a:srgbClr val="081FD1"/>
                </a:solidFill>
                <a:latin typeface="+mj-lt"/>
              </a:rPr>
              <a:t>’</a:t>
            </a:r>
            <a:r>
              <a:rPr lang="en-US" altLang="ja-JP" sz="2000" dirty="0">
                <a:solidFill>
                  <a:srgbClr val="081FD1"/>
                </a:solidFill>
                <a:latin typeface="+mj-lt"/>
              </a:rPr>
              <a:t>S WEIGHT</a:t>
            </a:r>
            <a:r>
              <a:rPr lang="en-US" altLang="ja-JP" sz="2000" dirty="0">
                <a:latin typeface="+mj-lt"/>
              </a:rPr>
              <a:t>, relative to the </a:t>
            </a:r>
            <a:r>
              <a:rPr lang="en-US" altLang="ja-JP" sz="2000" i="1" dirty="0">
                <a:latin typeface="+mj-lt"/>
              </a:rPr>
              <a:t>center of mass</a:t>
            </a:r>
            <a:r>
              <a:rPr lang="en-US" altLang="ja-JP" sz="2000" dirty="0">
                <a:latin typeface="+mj-lt"/>
              </a:rPr>
              <a:t>, is </a:t>
            </a:r>
            <a:r>
              <a:rPr lang="en-US" altLang="ja-JP" sz="2000" dirty="0">
                <a:solidFill>
                  <a:srgbClr val="081FD1"/>
                </a:solidFill>
                <a:latin typeface="+mj-lt"/>
              </a:rPr>
              <a:t>difficult</a:t>
            </a:r>
            <a:r>
              <a:rPr lang="en-US" altLang="ja-JP" sz="2000" dirty="0">
                <a:latin typeface="+mj-lt"/>
              </a:rPr>
              <a:t> only in the sense that determine the </a:t>
            </a:r>
            <a:r>
              <a:rPr lang="en-US" altLang="ja-JP" sz="2000" dirty="0">
                <a:solidFill>
                  <a:srgbClr val="081FD1"/>
                </a:solidFill>
                <a:latin typeface="+mj-lt"/>
              </a:rPr>
              <a:t>angle between the line of </a:t>
            </a:r>
            <a:r>
              <a:rPr lang="ja-JP" altLang="en-US" sz="2000">
                <a:solidFill>
                  <a:srgbClr val="081FD1"/>
                </a:solidFill>
                <a:latin typeface="+mj-lt"/>
              </a:rPr>
              <a:t>“</a:t>
            </a:r>
            <a:r>
              <a:rPr lang="en-US" altLang="ja-JP" sz="2000" dirty="0">
                <a:solidFill>
                  <a:srgbClr val="081FD1"/>
                </a:solidFill>
                <a:latin typeface="+mj-lt"/>
              </a:rPr>
              <a:t>F</a:t>
            </a:r>
            <a:r>
              <a:rPr lang="ja-JP" altLang="en-US" sz="2000">
                <a:solidFill>
                  <a:srgbClr val="081FD1"/>
                </a:solidFill>
                <a:latin typeface="+mj-lt"/>
              </a:rPr>
              <a:t>”</a:t>
            </a:r>
            <a:r>
              <a:rPr lang="en-US" altLang="ja-JP" sz="2000" dirty="0">
                <a:solidFill>
                  <a:srgbClr val="081FD1"/>
                </a:solidFill>
                <a:latin typeface="+mj-lt"/>
              </a:rPr>
              <a:t> and </a:t>
            </a:r>
            <a:r>
              <a:rPr lang="ja-JP" altLang="en-US" sz="2000">
                <a:solidFill>
                  <a:srgbClr val="081FD1"/>
                </a:solidFill>
                <a:latin typeface="+mj-lt"/>
              </a:rPr>
              <a:t>“</a:t>
            </a:r>
            <a:r>
              <a:rPr lang="en-US" altLang="ja-JP" sz="2000" dirty="0">
                <a:solidFill>
                  <a:srgbClr val="081FD1"/>
                </a:solidFill>
                <a:latin typeface="+mj-lt"/>
              </a:rPr>
              <a:t>r</a:t>
            </a:r>
            <a:r>
              <a:rPr lang="ja-JP" altLang="en-US" sz="2000">
                <a:solidFill>
                  <a:srgbClr val="081FD1"/>
                </a:solidFill>
                <a:latin typeface="+mj-lt"/>
              </a:rPr>
              <a:t>”</a:t>
            </a:r>
            <a:r>
              <a:rPr lang="en-US" altLang="ja-JP" sz="2000" dirty="0">
                <a:solidFill>
                  <a:srgbClr val="081FD1"/>
                </a:solidFill>
                <a:latin typeface="+mj-lt"/>
              </a:rPr>
              <a:t> is not obvious</a:t>
            </a:r>
            <a:r>
              <a:rPr lang="en-US" altLang="ja-JP" sz="2000" dirty="0">
                <a:latin typeface="+mj-lt"/>
              </a:rPr>
              <a:t>.  The diagram should help.  Using the </a:t>
            </a:r>
            <a:r>
              <a:rPr lang="ja-JP" altLang="en-US" sz="2000">
                <a:latin typeface="+mj-lt"/>
              </a:rPr>
              <a:t>“</a:t>
            </a:r>
            <a:r>
              <a:rPr lang="en-US" altLang="ja-JP" sz="2000" dirty="0">
                <a:latin typeface="+mj-lt"/>
              </a:rPr>
              <a:t>definition</a:t>
            </a:r>
            <a:r>
              <a:rPr lang="ja-JP" altLang="en-US" sz="2000">
                <a:latin typeface="+mj-lt"/>
              </a:rPr>
              <a:t>”</a:t>
            </a:r>
            <a:r>
              <a:rPr lang="en-US" altLang="ja-JP" sz="2000" dirty="0">
                <a:latin typeface="+mj-lt"/>
              </a:rPr>
              <a:t> approach:</a:t>
            </a:r>
            <a:endParaRPr lang="en-US" altLang="en-US" sz="2000" dirty="0">
              <a:latin typeface="+mj-lt"/>
            </a:endParaRPr>
          </a:p>
        </p:txBody>
      </p:sp>
      <p:sp>
        <p:nvSpPr>
          <p:cNvPr id="23560" name="AutoShape 21">
            <a:extLst>
              <a:ext uri="{FF2B5EF4-FFF2-40B4-BE49-F238E27FC236}">
                <a16:creationId xmlns:a16="http://schemas.microsoft.com/office/drawing/2014/main" id="{426E5E27-F96E-7246-8D91-E0C6C2998131}"/>
              </a:ext>
            </a:extLst>
          </p:cNvPr>
          <p:cNvSpPr>
            <a:spLocks/>
          </p:cNvSpPr>
          <p:nvPr/>
        </p:nvSpPr>
        <p:spPr bwMode="auto">
          <a:xfrm>
            <a:off x="6515100" y="4375188"/>
            <a:ext cx="137160" cy="137160"/>
          </a:xfrm>
          <a:custGeom>
            <a:avLst/>
            <a:gdLst>
              <a:gd name="T0" fmla="*/ 3793300 w 21600"/>
              <a:gd name="T1" fmla="*/ 0 h 21600"/>
              <a:gd name="T2" fmla="*/ 1110961 w 21600"/>
              <a:gd name="T3" fmla="*/ 1110961 h 21600"/>
              <a:gd name="T4" fmla="*/ 0 w 21600"/>
              <a:gd name="T5" fmla="*/ 3793300 h 21600"/>
              <a:gd name="T6" fmla="*/ 1110961 w 21600"/>
              <a:gd name="T7" fmla="*/ 6475645 h 21600"/>
              <a:gd name="T8" fmla="*/ 3793300 w 21600"/>
              <a:gd name="T9" fmla="*/ 7586606 h 21600"/>
              <a:gd name="T10" fmla="*/ 6475645 w 21600"/>
              <a:gd name="T11" fmla="*/ 6475645 h 21600"/>
              <a:gd name="T12" fmla="*/ 7586606 w 21600"/>
              <a:gd name="T13" fmla="*/ 3793300 h 21600"/>
              <a:gd name="T14" fmla="*/ 6475645 w 21600"/>
              <a:gd name="T15" fmla="*/ 111096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7"/>
            <a:srcRect/>
            <a:tile tx="0" ty="0" sx="100000" sy="100000" flip="none" algn="tl"/>
          </a:blipFill>
          <a:ln w="25400">
            <a:solidFill>
              <a:srgbClr val="000000"/>
            </a:solidFill>
            <a:round/>
            <a:headEnd/>
            <a:tailEnd/>
          </a:ln>
        </p:spPr>
        <p:txBody>
          <a:bodyPr wrap="none" anchor="ctr"/>
          <a:lstStyle/>
          <a:p>
            <a:endParaRPr lang="en-US" sz="1620"/>
          </a:p>
        </p:txBody>
      </p:sp>
      <p:sp>
        <p:nvSpPr>
          <p:cNvPr id="23561" name="Line 22">
            <a:extLst>
              <a:ext uri="{FF2B5EF4-FFF2-40B4-BE49-F238E27FC236}">
                <a16:creationId xmlns:a16="http://schemas.microsoft.com/office/drawing/2014/main" id="{2AD5CEF6-3C08-484E-95C5-EA4464C8504C}"/>
              </a:ext>
            </a:extLst>
          </p:cNvPr>
          <p:cNvSpPr>
            <a:spLocks noChangeShapeType="1"/>
          </p:cNvSpPr>
          <p:nvPr/>
        </p:nvSpPr>
        <p:spPr bwMode="auto">
          <a:xfrm flipV="1">
            <a:off x="6583680" y="3689388"/>
            <a:ext cx="342900" cy="75438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23562" name="Text Box 23">
            <a:extLst>
              <a:ext uri="{FF2B5EF4-FFF2-40B4-BE49-F238E27FC236}">
                <a16:creationId xmlns:a16="http://schemas.microsoft.com/office/drawing/2014/main" id="{1B4CBDED-D74C-1644-8BEB-611D40F609D0}"/>
              </a:ext>
            </a:extLst>
          </p:cNvPr>
          <p:cNvSpPr txBox="1">
            <a:spLocks/>
          </p:cNvSpPr>
          <p:nvPr/>
        </p:nvSpPr>
        <p:spPr bwMode="auto">
          <a:xfrm>
            <a:off x="6172200" y="4512348"/>
            <a:ext cx="6858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080"/>
              <a:t>c. of m.</a:t>
            </a:r>
          </a:p>
        </p:txBody>
      </p:sp>
      <p:sp>
        <p:nvSpPr>
          <p:cNvPr id="23563" name="Line 25">
            <a:extLst>
              <a:ext uri="{FF2B5EF4-FFF2-40B4-BE49-F238E27FC236}">
                <a16:creationId xmlns:a16="http://schemas.microsoft.com/office/drawing/2014/main" id="{C13DC677-880C-424B-835B-AE13F15EC986}"/>
              </a:ext>
            </a:extLst>
          </p:cNvPr>
          <p:cNvSpPr>
            <a:spLocks noChangeShapeType="1"/>
          </p:cNvSpPr>
          <p:nvPr/>
        </p:nvSpPr>
        <p:spPr bwMode="auto">
          <a:xfrm flipV="1">
            <a:off x="6926580" y="2180628"/>
            <a:ext cx="617220" cy="150876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23564" name="Text Box 26">
            <a:extLst>
              <a:ext uri="{FF2B5EF4-FFF2-40B4-BE49-F238E27FC236}">
                <a16:creationId xmlns:a16="http://schemas.microsoft.com/office/drawing/2014/main" id="{2B4EDA26-5084-2245-BDEC-D1B95041E107}"/>
              </a:ext>
            </a:extLst>
          </p:cNvPr>
          <p:cNvSpPr txBox="1">
            <a:spLocks/>
          </p:cNvSpPr>
          <p:nvPr/>
        </p:nvSpPr>
        <p:spPr bwMode="auto">
          <a:xfrm>
            <a:off x="7543800" y="1906308"/>
            <a:ext cx="116586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20" dirty="0">
                <a:latin typeface="+mj-lt"/>
              </a:rPr>
              <a:t>line of </a:t>
            </a:r>
            <a:r>
              <a:rPr lang="ja-JP" altLang="en-US" sz="1620">
                <a:latin typeface="+mj-lt"/>
              </a:rPr>
              <a:t>“</a:t>
            </a:r>
            <a:r>
              <a:rPr lang="en-US" altLang="ja-JP" sz="1620" dirty="0">
                <a:latin typeface="+mj-lt"/>
              </a:rPr>
              <a:t>r</a:t>
            </a:r>
            <a:r>
              <a:rPr lang="ja-JP" altLang="en-US" sz="1620">
                <a:latin typeface="+mj-lt"/>
              </a:rPr>
              <a:t>”</a:t>
            </a:r>
            <a:endParaRPr lang="en-US" altLang="en-US" sz="1080" dirty="0">
              <a:latin typeface="+mj-lt"/>
            </a:endParaRPr>
          </a:p>
        </p:txBody>
      </p:sp>
      <p:sp>
        <p:nvSpPr>
          <p:cNvPr id="23565" name="Text Box 28">
            <a:extLst>
              <a:ext uri="{FF2B5EF4-FFF2-40B4-BE49-F238E27FC236}">
                <a16:creationId xmlns:a16="http://schemas.microsoft.com/office/drawing/2014/main" id="{71BC8373-50E1-8147-8DB5-9F386D49C622}"/>
              </a:ext>
            </a:extLst>
          </p:cNvPr>
          <p:cNvSpPr txBox="1">
            <a:spLocks/>
          </p:cNvSpPr>
          <p:nvPr/>
        </p:nvSpPr>
        <p:spPr bwMode="auto">
          <a:xfrm>
            <a:off x="7488886" y="3101159"/>
            <a:ext cx="15773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00" dirty="0">
                <a:latin typeface="+mj-lt"/>
              </a:rPr>
              <a:t>angle between </a:t>
            </a:r>
            <a:r>
              <a:rPr lang="ja-JP" altLang="en-US" sz="1600">
                <a:latin typeface="+mj-lt"/>
              </a:rPr>
              <a:t>“</a:t>
            </a:r>
            <a:r>
              <a:rPr lang="en-US" altLang="ja-JP" sz="1600" dirty="0">
                <a:latin typeface="+mj-lt"/>
              </a:rPr>
              <a:t>line of r</a:t>
            </a:r>
            <a:r>
              <a:rPr lang="ja-JP" altLang="en-US" sz="1600">
                <a:latin typeface="+mj-lt"/>
              </a:rPr>
              <a:t>”</a:t>
            </a:r>
            <a:r>
              <a:rPr lang="en-US" altLang="ja-JP" sz="1600" dirty="0">
                <a:latin typeface="+mj-lt"/>
              </a:rPr>
              <a:t> and </a:t>
            </a:r>
            <a:r>
              <a:rPr lang="ja-JP" altLang="en-US" sz="1600">
                <a:latin typeface="+mj-lt"/>
              </a:rPr>
              <a:t>“</a:t>
            </a:r>
            <a:r>
              <a:rPr lang="en-US" altLang="ja-JP" sz="1600" dirty="0">
                <a:latin typeface="+mj-lt"/>
              </a:rPr>
              <a:t>line of force</a:t>
            </a:r>
            <a:r>
              <a:rPr lang="ja-JP" altLang="en-US" sz="1600">
                <a:latin typeface="+mj-lt"/>
              </a:rPr>
              <a:t>”</a:t>
            </a:r>
            <a:endParaRPr lang="en-US" altLang="en-US" sz="1600" dirty="0">
              <a:latin typeface="+mj-lt"/>
            </a:endParaRPr>
          </a:p>
        </p:txBody>
      </p:sp>
      <p:graphicFrame>
        <p:nvGraphicFramePr>
          <p:cNvPr id="23566" name="Object 4">
            <a:extLst>
              <a:ext uri="{FF2B5EF4-FFF2-40B4-BE49-F238E27FC236}">
                <a16:creationId xmlns:a16="http://schemas.microsoft.com/office/drawing/2014/main" id="{D9AA1FA8-BEE3-F644-8E92-0304CC923587}"/>
              </a:ext>
            </a:extLst>
          </p:cNvPr>
          <p:cNvGraphicFramePr>
            <a:graphicFrameLocks noChangeAspect="1"/>
          </p:cNvGraphicFramePr>
          <p:nvPr>
            <p:extLst>
              <p:ext uri="{D42A27DB-BD31-4B8C-83A1-F6EECF244321}">
                <p14:modId xmlns:p14="http://schemas.microsoft.com/office/powerpoint/2010/main" val="2211455992"/>
              </p:ext>
            </p:extLst>
          </p:nvPr>
        </p:nvGraphicFramePr>
        <p:xfrm>
          <a:off x="7441177" y="4086315"/>
          <a:ext cx="1034415" cy="334328"/>
        </p:xfrm>
        <a:graphic>
          <a:graphicData uri="http://schemas.openxmlformats.org/presentationml/2006/ole">
            <mc:AlternateContent xmlns:mc="http://schemas.openxmlformats.org/markup-compatibility/2006">
              <mc:Choice xmlns:v="urn:schemas-microsoft-com:vml" Requires="v">
                <p:oleObj name="Equation" r:id="rId8" imgW="825500" imgH="266700" progId="Equation.DSMT4">
                  <p:embed/>
                </p:oleObj>
              </mc:Choice>
              <mc:Fallback>
                <p:oleObj name="Equation" r:id="rId8" imgW="825500" imgH="266700" progId="Equation.DSMT4">
                  <p:embed/>
                  <p:pic>
                    <p:nvPicPr>
                      <p:cNvPr id="23566" name="Object 4">
                        <a:extLst>
                          <a:ext uri="{FF2B5EF4-FFF2-40B4-BE49-F238E27FC236}">
                            <a16:creationId xmlns:a16="http://schemas.microsoft.com/office/drawing/2014/main" id="{D9AA1FA8-BEE3-F644-8E92-0304CC9235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1177" y="4086315"/>
                        <a:ext cx="1034415" cy="334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3567" name="Text Box 30">
            <a:extLst>
              <a:ext uri="{FF2B5EF4-FFF2-40B4-BE49-F238E27FC236}">
                <a16:creationId xmlns:a16="http://schemas.microsoft.com/office/drawing/2014/main" id="{768DA5E8-683E-0943-A487-875BD8868A0E}"/>
              </a:ext>
            </a:extLst>
          </p:cNvPr>
          <p:cNvSpPr txBox="1">
            <a:spLocks/>
          </p:cNvSpPr>
          <p:nvPr/>
        </p:nvSpPr>
        <p:spPr bwMode="auto">
          <a:xfrm>
            <a:off x="251460" y="4992408"/>
            <a:ext cx="50749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solidFill>
                  <a:srgbClr val="FF0000"/>
                </a:solidFill>
                <a:latin typeface="Apple Chancery" panose="03020702040506060504" pitchFamily="66" charset="-79"/>
                <a:cs typeface="Apple Chancery" panose="03020702040506060504" pitchFamily="66" charset="-79"/>
              </a:rPr>
              <a:t>Note:</a:t>
            </a:r>
            <a:r>
              <a:rPr lang="en-US" altLang="en-US" sz="2000" dirty="0">
                <a:latin typeface="+mj-lt"/>
              </a:rPr>
              <a:t> the </a:t>
            </a:r>
            <a:r>
              <a:rPr lang="en-US" altLang="en-US" sz="2000" dirty="0">
                <a:solidFill>
                  <a:srgbClr val="FF0000"/>
                </a:solidFill>
                <a:latin typeface="+mj-lt"/>
              </a:rPr>
              <a:t>torque is negative </a:t>
            </a:r>
            <a:r>
              <a:rPr lang="en-US" altLang="en-US" sz="2000" dirty="0">
                <a:latin typeface="+mj-lt"/>
              </a:rPr>
              <a:t>because the </a:t>
            </a:r>
            <a:r>
              <a:rPr lang="en-US" altLang="en-US" sz="2000" dirty="0">
                <a:solidFill>
                  <a:srgbClr val="081FD1"/>
                </a:solidFill>
                <a:latin typeface="+mj-lt"/>
              </a:rPr>
              <a:t>force</a:t>
            </a:r>
            <a:r>
              <a:rPr lang="en-US" altLang="en-US" sz="2000" dirty="0">
                <a:latin typeface="+mj-lt"/>
              </a:rPr>
              <a:t> involved is </a:t>
            </a:r>
            <a:r>
              <a:rPr lang="en-US" altLang="en-US" sz="2000" dirty="0">
                <a:solidFill>
                  <a:srgbClr val="081FD1"/>
                </a:solidFill>
                <a:latin typeface="+mj-lt"/>
              </a:rPr>
              <a:t>trying to motivate the ladder to rotate in a CLOCKWISE direction</a:t>
            </a:r>
            <a:r>
              <a:rPr lang="en-US" altLang="en-US" sz="2000" dirty="0">
                <a:latin typeface="+mj-lt"/>
              </a:rPr>
              <a:t>, relative to the center of mass.</a:t>
            </a:r>
            <a:endParaRPr lang="en-US" altLang="en-US" sz="2400" dirty="0">
              <a:latin typeface="+mj-lt"/>
            </a:endParaRPr>
          </a:p>
        </p:txBody>
      </p:sp>
      <p:sp>
        <p:nvSpPr>
          <p:cNvPr id="23568" name="Line 41">
            <a:extLst>
              <a:ext uri="{FF2B5EF4-FFF2-40B4-BE49-F238E27FC236}">
                <a16:creationId xmlns:a16="http://schemas.microsoft.com/office/drawing/2014/main" id="{F791E3D0-321E-5742-B630-00633E1753AB}"/>
              </a:ext>
            </a:extLst>
          </p:cNvPr>
          <p:cNvSpPr>
            <a:spLocks noChangeShapeType="1"/>
          </p:cNvSpPr>
          <p:nvPr/>
        </p:nvSpPr>
        <p:spPr bwMode="auto">
          <a:xfrm>
            <a:off x="6035040" y="6364008"/>
            <a:ext cx="8915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23569" name="Arc 42">
            <a:extLst>
              <a:ext uri="{FF2B5EF4-FFF2-40B4-BE49-F238E27FC236}">
                <a16:creationId xmlns:a16="http://schemas.microsoft.com/office/drawing/2014/main" id="{D465D62A-D64A-294C-BDDF-487373B74386}"/>
              </a:ext>
            </a:extLst>
          </p:cNvPr>
          <p:cNvSpPr>
            <a:spLocks/>
          </p:cNvSpPr>
          <p:nvPr/>
        </p:nvSpPr>
        <p:spPr bwMode="auto">
          <a:xfrm>
            <a:off x="6103620" y="6158268"/>
            <a:ext cx="205740" cy="205740"/>
          </a:xfrm>
          <a:custGeom>
            <a:avLst/>
            <a:gdLst>
              <a:gd name="T0" fmla="*/ 0 w 21600"/>
              <a:gd name="T1" fmla="*/ 0 h 21600"/>
              <a:gd name="T2" fmla="*/ 25604788 w 21600"/>
              <a:gd name="T3" fmla="*/ 25604788 h 21600"/>
              <a:gd name="T4" fmla="*/ 0 w 21600"/>
              <a:gd name="T5" fmla="*/ 256047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23570" name="Object 5">
            <a:extLst>
              <a:ext uri="{FF2B5EF4-FFF2-40B4-BE49-F238E27FC236}">
                <a16:creationId xmlns:a16="http://schemas.microsoft.com/office/drawing/2014/main" id="{FEC53C77-7919-0740-96F0-0FBAE24AE9BC}"/>
              </a:ext>
            </a:extLst>
          </p:cNvPr>
          <p:cNvGraphicFramePr>
            <a:graphicFrameLocks noChangeAspect="1"/>
          </p:cNvGraphicFramePr>
          <p:nvPr>
            <p:extLst>
              <p:ext uri="{D42A27DB-BD31-4B8C-83A1-F6EECF244321}">
                <p14:modId xmlns:p14="http://schemas.microsoft.com/office/powerpoint/2010/main" val="3401375185"/>
              </p:ext>
            </p:extLst>
          </p:nvPr>
        </p:nvGraphicFramePr>
        <p:xfrm>
          <a:off x="6240780" y="6021108"/>
          <a:ext cx="160020" cy="222885"/>
        </p:xfrm>
        <a:graphic>
          <a:graphicData uri="http://schemas.openxmlformats.org/presentationml/2006/ole">
            <mc:AlternateContent xmlns:mc="http://schemas.openxmlformats.org/markup-compatibility/2006">
              <mc:Choice xmlns:v="urn:schemas-microsoft-com:vml" Requires="v">
                <p:oleObj name="Equation" r:id="rId10" imgW="127000" imgH="177800" progId="Equation.DSMT4">
                  <p:embed/>
                </p:oleObj>
              </mc:Choice>
              <mc:Fallback>
                <p:oleObj name="Equation" r:id="rId10" imgW="127000" imgH="177800" progId="Equation.DSMT4">
                  <p:embed/>
                  <p:pic>
                    <p:nvPicPr>
                      <p:cNvPr id="23570" name="Object 5">
                        <a:extLst>
                          <a:ext uri="{FF2B5EF4-FFF2-40B4-BE49-F238E27FC236}">
                            <a16:creationId xmlns:a16="http://schemas.microsoft.com/office/drawing/2014/main" id="{FEC53C77-7919-0740-96F0-0FBAE24AE9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0780" y="6021108"/>
                        <a:ext cx="160020" cy="222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3571" name="Line 44">
            <a:extLst>
              <a:ext uri="{FF2B5EF4-FFF2-40B4-BE49-F238E27FC236}">
                <a16:creationId xmlns:a16="http://schemas.microsoft.com/office/drawing/2014/main" id="{02E46E35-E465-D344-9835-74A4089A7304}"/>
              </a:ext>
            </a:extLst>
          </p:cNvPr>
          <p:cNvSpPr>
            <a:spLocks noChangeShapeType="1"/>
          </p:cNvSpPr>
          <p:nvPr/>
        </p:nvSpPr>
        <p:spPr bwMode="auto">
          <a:xfrm>
            <a:off x="6995160" y="3757968"/>
            <a:ext cx="480060"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23572" name="Arc 45">
            <a:extLst>
              <a:ext uri="{FF2B5EF4-FFF2-40B4-BE49-F238E27FC236}">
                <a16:creationId xmlns:a16="http://schemas.microsoft.com/office/drawing/2014/main" id="{24FCC175-5CF9-DA46-8EA0-E15F4D40D632}"/>
              </a:ext>
            </a:extLst>
          </p:cNvPr>
          <p:cNvSpPr>
            <a:spLocks/>
          </p:cNvSpPr>
          <p:nvPr/>
        </p:nvSpPr>
        <p:spPr bwMode="auto">
          <a:xfrm>
            <a:off x="6995160" y="3552228"/>
            <a:ext cx="205740" cy="205740"/>
          </a:xfrm>
          <a:custGeom>
            <a:avLst/>
            <a:gdLst>
              <a:gd name="T0" fmla="*/ 0 w 21600"/>
              <a:gd name="T1" fmla="*/ 0 h 21600"/>
              <a:gd name="T2" fmla="*/ 25604788 w 21600"/>
              <a:gd name="T3" fmla="*/ 25604788 h 21600"/>
              <a:gd name="T4" fmla="*/ 0 w 21600"/>
              <a:gd name="T5" fmla="*/ 256047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23573" name="Object 6">
            <a:extLst>
              <a:ext uri="{FF2B5EF4-FFF2-40B4-BE49-F238E27FC236}">
                <a16:creationId xmlns:a16="http://schemas.microsoft.com/office/drawing/2014/main" id="{9236477A-8F9B-F843-855A-AFDF68DCBF8F}"/>
              </a:ext>
            </a:extLst>
          </p:cNvPr>
          <p:cNvGraphicFramePr>
            <a:graphicFrameLocks noChangeAspect="1"/>
          </p:cNvGraphicFramePr>
          <p:nvPr>
            <p:extLst>
              <p:ext uri="{D42A27DB-BD31-4B8C-83A1-F6EECF244321}">
                <p14:modId xmlns:p14="http://schemas.microsoft.com/office/powerpoint/2010/main" val="510119340"/>
              </p:ext>
            </p:extLst>
          </p:nvPr>
        </p:nvGraphicFramePr>
        <p:xfrm>
          <a:off x="7200900" y="3483648"/>
          <a:ext cx="160020" cy="222885"/>
        </p:xfrm>
        <a:graphic>
          <a:graphicData uri="http://schemas.openxmlformats.org/presentationml/2006/ole">
            <mc:AlternateContent xmlns:mc="http://schemas.openxmlformats.org/markup-compatibility/2006">
              <mc:Choice xmlns:v="urn:schemas-microsoft-com:vml" Requires="v">
                <p:oleObj name="Equation" r:id="rId12" imgW="127000" imgH="177800" progId="Equation.DSMT4">
                  <p:embed/>
                </p:oleObj>
              </mc:Choice>
              <mc:Fallback>
                <p:oleObj name="Equation" r:id="rId12" imgW="127000" imgH="177800" progId="Equation.DSMT4">
                  <p:embed/>
                  <p:pic>
                    <p:nvPicPr>
                      <p:cNvPr id="23573" name="Object 6">
                        <a:extLst>
                          <a:ext uri="{FF2B5EF4-FFF2-40B4-BE49-F238E27FC236}">
                            <a16:creationId xmlns:a16="http://schemas.microsoft.com/office/drawing/2014/main" id="{9236477A-8F9B-F843-855A-AFDF68DCBF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00900" y="3483648"/>
                        <a:ext cx="160020" cy="222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3574" name="Freeform 48">
            <a:extLst>
              <a:ext uri="{FF2B5EF4-FFF2-40B4-BE49-F238E27FC236}">
                <a16:creationId xmlns:a16="http://schemas.microsoft.com/office/drawing/2014/main" id="{6BB417B5-6D4F-A941-BFD4-80DCC3E30005}"/>
              </a:ext>
            </a:extLst>
          </p:cNvPr>
          <p:cNvSpPr>
            <a:spLocks/>
          </p:cNvSpPr>
          <p:nvPr/>
        </p:nvSpPr>
        <p:spPr bwMode="auto">
          <a:xfrm>
            <a:off x="6126480" y="2866428"/>
            <a:ext cx="788670" cy="1337310"/>
          </a:xfrm>
          <a:custGeom>
            <a:avLst/>
            <a:gdLst>
              <a:gd name="T0" fmla="*/ 564515000 w 552"/>
              <a:gd name="T1" fmla="*/ 2147483647 h 936"/>
              <a:gd name="T2" fmla="*/ 443547500 w 552"/>
              <a:gd name="T3" fmla="*/ 2147483647 h 936"/>
              <a:gd name="T4" fmla="*/ 201612500 w 552"/>
              <a:gd name="T5" fmla="*/ 2147483647 h 936"/>
              <a:gd name="T6" fmla="*/ 161290000 w 552"/>
              <a:gd name="T7" fmla="*/ 2147483647 h 936"/>
              <a:gd name="T8" fmla="*/ 100806250 w 552"/>
              <a:gd name="T9" fmla="*/ 2147483647 h 936"/>
              <a:gd name="T10" fmla="*/ 80645000 w 552"/>
              <a:gd name="T11" fmla="*/ 2096770000 h 936"/>
              <a:gd name="T12" fmla="*/ 40322500 w 552"/>
              <a:gd name="T13" fmla="*/ 2036286250 h 936"/>
              <a:gd name="T14" fmla="*/ 0 w 552"/>
              <a:gd name="T15" fmla="*/ 1915318750 h 936"/>
              <a:gd name="T16" fmla="*/ 40322500 w 552"/>
              <a:gd name="T17" fmla="*/ 1572577500 h 936"/>
              <a:gd name="T18" fmla="*/ 100806250 w 552"/>
              <a:gd name="T19" fmla="*/ 866933750 h 936"/>
              <a:gd name="T20" fmla="*/ 383063750 w 552"/>
              <a:gd name="T21" fmla="*/ 443547500 h 936"/>
              <a:gd name="T22" fmla="*/ 887095000 w 552"/>
              <a:gd name="T23" fmla="*/ 100806250 h 936"/>
              <a:gd name="T24" fmla="*/ 1068546250 w 552"/>
              <a:gd name="T25" fmla="*/ 40322500 h 936"/>
              <a:gd name="T26" fmla="*/ 1189513750 w 552"/>
              <a:gd name="T27" fmla="*/ 0 h 936"/>
              <a:gd name="T28" fmla="*/ 1350803750 w 552"/>
              <a:gd name="T29" fmla="*/ 40322500 h 936"/>
              <a:gd name="T30" fmla="*/ 1391126250 w 552"/>
              <a:gd name="T31" fmla="*/ 161290000 h 936"/>
              <a:gd name="T32" fmla="*/ 1290320000 w 552"/>
              <a:gd name="T33" fmla="*/ 403225000 h 936"/>
              <a:gd name="T34" fmla="*/ 1129030000 w 552"/>
              <a:gd name="T35" fmla="*/ 524192500 h 936"/>
              <a:gd name="T36" fmla="*/ 1048385000 w 552"/>
              <a:gd name="T37" fmla="*/ 645160000 h 936"/>
              <a:gd name="T38" fmla="*/ 1008062500 w 552"/>
              <a:gd name="T39" fmla="*/ 725805000 h 936"/>
              <a:gd name="T40" fmla="*/ 947578750 w 552"/>
              <a:gd name="T41" fmla="*/ 745966250 h 936"/>
              <a:gd name="T42" fmla="*/ 645160000 w 552"/>
              <a:gd name="T43" fmla="*/ 1713706250 h 936"/>
              <a:gd name="T44" fmla="*/ 564515000 w 552"/>
              <a:gd name="T45" fmla="*/ 1915318750 h 936"/>
              <a:gd name="T46" fmla="*/ 524192500 w 552"/>
              <a:gd name="T47" fmla="*/ 1975802500 h 936"/>
              <a:gd name="T48" fmla="*/ 564515000 w 552"/>
              <a:gd name="T49" fmla="*/ 2147483647 h 9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2"/>
              <a:gd name="T76" fmla="*/ 0 h 936"/>
              <a:gd name="T77" fmla="*/ 552 w 552"/>
              <a:gd name="T78" fmla="*/ 936 h 9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2" h="936">
                <a:moveTo>
                  <a:pt x="224" y="872"/>
                </a:moveTo>
                <a:cubicBezTo>
                  <a:pt x="213" y="903"/>
                  <a:pt x="203" y="917"/>
                  <a:pt x="176" y="936"/>
                </a:cubicBezTo>
                <a:cubicBezTo>
                  <a:pt x="134" y="929"/>
                  <a:pt x="113" y="926"/>
                  <a:pt x="80" y="904"/>
                </a:cubicBezTo>
                <a:cubicBezTo>
                  <a:pt x="74" y="896"/>
                  <a:pt x="70" y="886"/>
                  <a:pt x="64" y="880"/>
                </a:cubicBezTo>
                <a:cubicBezTo>
                  <a:pt x="57" y="873"/>
                  <a:pt x="45" y="872"/>
                  <a:pt x="40" y="864"/>
                </a:cubicBezTo>
                <a:cubicBezTo>
                  <a:pt x="33" y="854"/>
                  <a:pt x="36" y="842"/>
                  <a:pt x="32" y="832"/>
                </a:cubicBezTo>
                <a:cubicBezTo>
                  <a:pt x="28" y="823"/>
                  <a:pt x="19" y="816"/>
                  <a:pt x="16" y="808"/>
                </a:cubicBezTo>
                <a:cubicBezTo>
                  <a:pt x="9" y="792"/>
                  <a:pt x="0" y="760"/>
                  <a:pt x="0" y="760"/>
                </a:cubicBezTo>
                <a:cubicBezTo>
                  <a:pt x="4" y="714"/>
                  <a:pt x="12" y="669"/>
                  <a:pt x="16" y="624"/>
                </a:cubicBezTo>
                <a:cubicBezTo>
                  <a:pt x="20" y="561"/>
                  <a:pt x="14" y="421"/>
                  <a:pt x="40" y="344"/>
                </a:cubicBezTo>
                <a:cubicBezTo>
                  <a:pt x="53" y="302"/>
                  <a:pt x="127" y="207"/>
                  <a:pt x="152" y="176"/>
                </a:cubicBezTo>
                <a:cubicBezTo>
                  <a:pt x="207" y="105"/>
                  <a:pt x="266" y="68"/>
                  <a:pt x="352" y="40"/>
                </a:cubicBezTo>
                <a:cubicBezTo>
                  <a:pt x="376" y="32"/>
                  <a:pt x="400" y="23"/>
                  <a:pt x="424" y="16"/>
                </a:cubicBezTo>
                <a:cubicBezTo>
                  <a:pt x="440" y="10"/>
                  <a:pt x="472" y="0"/>
                  <a:pt x="472" y="0"/>
                </a:cubicBezTo>
                <a:cubicBezTo>
                  <a:pt x="492" y="6"/>
                  <a:pt x="520" y="0"/>
                  <a:pt x="536" y="16"/>
                </a:cubicBezTo>
                <a:cubicBezTo>
                  <a:pt x="547" y="27"/>
                  <a:pt x="552" y="64"/>
                  <a:pt x="552" y="64"/>
                </a:cubicBezTo>
                <a:cubicBezTo>
                  <a:pt x="544" y="107"/>
                  <a:pt x="549" y="135"/>
                  <a:pt x="512" y="160"/>
                </a:cubicBezTo>
                <a:cubicBezTo>
                  <a:pt x="499" y="196"/>
                  <a:pt x="483" y="190"/>
                  <a:pt x="448" y="208"/>
                </a:cubicBezTo>
                <a:cubicBezTo>
                  <a:pt x="437" y="224"/>
                  <a:pt x="424" y="238"/>
                  <a:pt x="416" y="256"/>
                </a:cubicBezTo>
                <a:cubicBezTo>
                  <a:pt x="410" y="266"/>
                  <a:pt x="408" y="279"/>
                  <a:pt x="400" y="288"/>
                </a:cubicBezTo>
                <a:cubicBezTo>
                  <a:pt x="394" y="293"/>
                  <a:pt x="384" y="293"/>
                  <a:pt x="376" y="296"/>
                </a:cubicBezTo>
                <a:cubicBezTo>
                  <a:pt x="300" y="409"/>
                  <a:pt x="277" y="548"/>
                  <a:pt x="256" y="680"/>
                </a:cubicBezTo>
                <a:cubicBezTo>
                  <a:pt x="251" y="708"/>
                  <a:pt x="236" y="734"/>
                  <a:pt x="224" y="760"/>
                </a:cubicBezTo>
                <a:cubicBezTo>
                  <a:pt x="219" y="768"/>
                  <a:pt x="208" y="774"/>
                  <a:pt x="208" y="784"/>
                </a:cubicBezTo>
                <a:cubicBezTo>
                  <a:pt x="208" y="813"/>
                  <a:pt x="218" y="842"/>
                  <a:pt x="224" y="872"/>
                </a:cubicBezTo>
                <a:close/>
              </a:path>
            </a:pathLst>
          </a:cu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sz="1620"/>
          </a:p>
        </p:txBody>
      </p:sp>
      <p:sp>
        <p:nvSpPr>
          <p:cNvPr id="23575" name="Text Box 24">
            <a:extLst>
              <a:ext uri="{FF2B5EF4-FFF2-40B4-BE49-F238E27FC236}">
                <a16:creationId xmlns:a16="http://schemas.microsoft.com/office/drawing/2014/main" id="{C85BF4B1-2F99-8A45-B4A8-6A8B377FC7B5}"/>
              </a:ext>
            </a:extLst>
          </p:cNvPr>
          <p:cNvSpPr txBox="1">
            <a:spLocks/>
          </p:cNvSpPr>
          <p:nvPr/>
        </p:nvSpPr>
        <p:spPr bwMode="auto">
          <a:xfrm>
            <a:off x="5897880" y="3689388"/>
            <a:ext cx="6858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20" dirty="0">
                <a:latin typeface="+mj-lt"/>
              </a:rPr>
              <a:t>r=L/6</a:t>
            </a:r>
            <a:endParaRPr lang="en-US" altLang="en-US" sz="1080" dirty="0">
              <a:latin typeface="+mj-lt"/>
            </a:endParaRPr>
          </a:p>
        </p:txBody>
      </p:sp>
      <p:sp>
        <p:nvSpPr>
          <p:cNvPr id="23576" name="Line 49">
            <a:extLst>
              <a:ext uri="{FF2B5EF4-FFF2-40B4-BE49-F238E27FC236}">
                <a16:creationId xmlns:a16="http://schemas.microsoft.com/office/drawing/2014/main" id="{448F78B4-1F2D-AD41-BE25-13C5B7869053}"/>
              </a:ext>
            </a:extLst>
          </p:cNvPr>
          <p:cNvSpPr>
            <a:spLocks noChangeShapeType="1"/>
          </p:cNvSpPr>
          <p:nvPr/>
        </p:nvSpPr>
        <p:spPr bwMode="auto">
          <a:xfrm>
            <a:off x="7063740" y="3757968"/>
            <a:ext cx="0" cy="1371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23577" name="Line 50">
            <a:extLst>
              <a:ext uri="{FF2B5EF4-FFF2-40B4-BE49-F238E27FC236}">
                <a16:creationId xmlns:a16="http://schemas.microsoft.com/office/drawing/2014/main" id="{0090BE74-6892-FF46-8BBB-9A16D03E22C8}"/>
              </a:ext>
            </a:extLst>
          </p:cNvPr>
          <p:cNvSpPr>
            <a:spLocks noChangeShapeType="1"/>
          </p:cNvSpPr>
          <p:nvPr/>
        </p:nvSpPr>
        <p:spPr bwMode="auto">
          <a:xfrm flipH="1">
            <a:off x="6926580" y="3895128"/>
            <a:ext cx="13716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23578" name="Object 7">
            <a:extLst>
              <a:ext uri="{FF2B5EF4-FFF2-40B4-BE49-F238E27FC236}">
                <a16:creationId xmlns:a16="http://schemas.microsoft.com/office/drawing/2014/main" id="{916143DB-7963-514E-AFCE-D4474064C4CD}"/>
              </a:ext>
            </a:extLst>
          </p:cNvPr>
          <p:cNvGraphicFramePr>
            <a:graphicFrameLocks noChangeAspect="1"/>
          </p:cNvGraphicFramePr>
          <p:nvPr>
            <p:extLst>
              <p:ext uri="{D42A27DB-BD31-4B8C-83A1-F6EECF244321}">
                <p14:modId xmlns:p14="http://schemas.microsoft.com/office/powerpoint/2010/main" val="3574633669"/>
              </p:ext>
            </p:extLst>
          </p:nvPr>
        </p:nvGraphicFramePr>
        <p:xfrm>
          <a:off x="7063740" y="3826548"/>
          <a:ext cx="320040" cy="238602"/>
        </p:xfrm>
        <a:graphic>
          <a:graphicData uri="http://schemas.openxmlformats.org/presentationml/2006/ole">
            <mc:AlternateContent xmlns:mc="http://schemas.openxmlformats.org/markup-compatibility/2006">
              <mc:Choice xmlns:v="urn:schemas-microsoft-com:vml" Requires="v">
                <p:oleObj name="Equation" r:id="rId14" imgW="254000" imgH="190500" progId="Equation.DSMT4">
                  <p:embed/>
                </p:oleObj>
              </mc:Choice>
              <mc:Fallback>
                <p:oleObj name="Equation" r:id="rId14" imgW="254000" imgH="190500" progId="Equation.DSMT4">
                  <p:embed/>
                  <p:pic>
                    <p:nvPicPr>
                      <p:cNvPr id="23578" name="Object 7">
                        <a:extLst>
                          <a:ext uri="{FF2B5EF4-FFF2-40B4-BE49-F238E27FC236}">
                            <a16:creationId xmlns:a16="http://schemas.microsoft.com/office/drawing/2014/main" id="{916143DB-7963-514E-AFCE-D4474064C4C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63740" y="3826548"/>
                        <a:ext cx="320040" cy="238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3579" name="Rectangle 28">
            <a:extLst>
              <a:ext uri="{FF2B5EF4-FFF2-40B4-BE49-F238E27FC236}">
                <a16:creationId xmlns:a16="http://schemas.microsoft.com/office/drawing/2014/main" id="{15B8C828-BCE4-5543-B526-4281B02F02FA}"/>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23580" name="TextBox 29">
            <a:extLst>
              <a:ext uri="{FF2B5EF4-FFF2-40B4-BE49-F238E27FC236}">
                <a16:creationId xmlns:a16="http://schemas.microsoft.com/office/drawing/2014/main" id="{F490BE99-20ED-6042-BCBB-B1E6A9F65A49}"/>
              </a:ext>
            </a:extLst>
          </p:cNvPr>
          <p:cNvSpPr txBox="1">
            <a:spLocks noChangeArrowheads="1"/>
          </p:cNvSpPr>
          <p:nvPr/>
        </p:nvSpPr>
        <p:spPr bwMode="auto">
          <a:xfrm>
            <a:off x="8538963" y="6428609"/>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19.)</a:t>
            </a:r>
          </a:p>
        </p:txBody>
      </p:sp>
      <p:sp>
        <p:nvSpPr>
          <p:cNvPr id="23581" name="Freeform 31">
            <a:extLst>
              <a:ext uri="{FF2B5EF4-FFF2-40B4-BE49-F238E27FC236}">
                <a16:creationId xmlns:a16="http://schemas.microsoft.com/office/drawing/2014/main" id="{8EC804D3-14BE-F843-9D86-764619620593}"/>
              </a:ext>
            </a:extLst>
          </p:cNvPr>
          <p:cNvSpPr>
            <a:spLocks noChangeArrowheads="1"/>
          </p:cNvSpPr>
          <p:nvPr/>
        </p:nvSpPr>
        <p:spPr bwMode="auto">
          <a:xfrm>
            <a:off x="6809423" y="4280891"/>
            <a:ext cx="105728" cy="148590"/>
          </a:xfrm>
          <a:custGeom>
            <a:avLst/>
            <a:gdLst>
              <a:gd name="T0" fmla="*/ 57150 w 117475"/>
              <a:gd name="T1" fmla="*/ 25400 h 165100"/>
              <a:gd name="T2" fmla="*/ 0 w 117475"/>
              <a:gd name="T3" fmla="*/ 165100 h 165100"/>
              <a:gd name="T4" fmla="*/ 114300 w 117475"/>
              <a:gd name="T5" fmla="*/ 165100 h 165100"/>
              <a:gd name="T6" fmla="*/ 117475 w 117475"/>
              <a:gd name="T7" fmla="*/ 0 h 165100"/>
              <a:gd name="T8" fmla="*/ 57150 w 117475"/>
              <a:gd name="T9" fmla="*/ 25400 h 165100"/>
              <a:gd name="T10" fmla="*/ 0 60000 65536"/>
              <a:gd name="T11" fmla="*/ 0 60000 65536"/>
              <a:gd name="T12" fmla="*/ 0 60000 65536"/>
              <a:gd name="T13" fmla="*/ 0 60000 65536"/>
              <a:gd name="T14" fmla="*/ 0 60000 65536"/>
              <a:gd name="T15" fmla="*/ 0 w 117475"/>
              <a:gd name="T16" fmla="*/ 0 h 165100"/>
              <a:gd name="T17" fmla="*/ 117475 w 117475"/>
              <a:gd name="T18" fmla="*/ 165100 h 165100"/>
            </a:gdLst>
            <a:ahLst/>
            <a:cxnLst>
              <a:cxn ang="T10">
                <a:pos x="T0" y="T1"/>
              </a:cxn>
              <a:cxn ang="T11">
                <a:pos x="T2" y="T3"/>
              </a:cxn>
              <a:cxn ang="T12">
                <a:pos x="T4" y="T5"/>
              </a:cxn>
              <a:cxn ang="T13">
                <a:pos x="T6" y="T7"/>
              </a:cxn>
              <a:cxn ang="T14">
                <a:pos x="T8" y="T9"/>
              </a:cxn>
            </a:cxnLst>
            <a:rect l="T15" t="T16" r="T17" b="T18"/>
            <a:pathLst>
              <a:path w="117475" h="165100">
                <a:moveTo>
                  <a:pt x="57150" y="25400"/>
                </a:moveTo>
                <a:lnTo>
                  <a:pt x="0" y="165100"/>
                </a:lnTo>
                <a:lnTo>
                  <a:pt x="114300" y="165100"/>
                </a:lnTo>
                <a:cubicBezTo>
                  <a:pt x="115358" y="110067"/>
                  <a:pt x="117475" y="0"/>
                  <a:pt x="117475" y="0"/>
                </a:cubicBezTo>
                <a:lnTo>
                  <a:pt x="57150" y="25400"/>
                </a:lnTo>
                <a:close/>
              </a:path>
            </a:pathLst>
          </a:cu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1620"/>
          </a:p>
        </p:txBody>
      </p:sp>
      <p:sp>
        <p:nvSpPr>
          <p:cNvPr id="23582" name="Freeform 32">
            <a:extLst>
              <a:ext uri="{FF2B5EF4-FFF2-40B4-BE49-F238E27FC236}">
                <a16:creationId xmlns:a16="http://schemas.microsoft.com/office/drawing/2014/main" id="{2BBDD501-806A-9841-8798-DF029FC8101A}"/>
              </a:ext>
            </a:extLst>
          </p:cNvPr>
          <p:cNvSpPr>
            <a:spLocks noChangeArrowheads="1"/>
          </p:cNvSpPr>
          <p:nvPr/>
        </p:nvSpPr>
        <p:spPr bwMode="auto">
          <a:xfrm>
            <a:off x="6392228" y="4146588"/>
            <a:ext cx="60008" cy="94298"/>
          </a:xfrm>
          <a:custGeom>
            <a:avLst/>
            <a:gdLst>
              <a:gd name="T0" fmla="*/ 66675 w 66675"/>
              <a:gd name="T1" fmla="*/ 0 h 104775"/>
              <a:gd name="T2" fmla="*/ 25400 w 66675"/>
              <a:gd name="T3" fmla="*/ 104775 h 104775"/>
              <a:gd name="T4" fmla="*/ 0 w 66675"/>
              <a:gd name="T5" fmla="*/ 3175 h 104775"/>
              <a:gd name="T6" fmla="*/ 66675 w 66675"/>
              <a:gd name="T7" fmla="*/ 0 h 104775"/>
              <a:gd name="T8" fmla="*/ 0 60000 65536"/>
              <a:gd name="T9" fmla="*/ 0 60000 65536"/>
              <a:gd name="T10" fmla="*/ 0 60000 65536"/>
              <a:gd name="T11" fmla="*/ 0 60000 65536"/>
              <a:gd name="T12" fmla="*/ 0 w 66675"/>
              <a:gd name="T13" fmla="*/ 0 h 104775"/>
              <a:gd name="T14" fmla="*/ 66675 w 66675"/>
              <a:gd name="T15" fmla="*/ 104775 h 104775"/>
            </a:gdLst>
            <a:ahLst/>
            <a:cxnLst>
              <a:cxn ang="T8">
                <a:pos x="T0" y="T1"/>
              </a:cxn>
              <a:cxn ang="T9">
                <a:pos x="T2" y="T3"/>
              </a:cxn>
              <a:cxn ang="T10">
                <a:pos x="T4" y="T5"/>
              </a:cxn>
              <a:cxn ang="T11">
                <a:pos x="T6" y="T7"/>
              </a:cxn>
            </a:cxnLst>
            <a:rect l="T12" t="T13" r="T14" b="T15"/>
            <a:pathLst>
              <a:path w="66675" h="104775">
                <a:moveTo>
                  <a:pt x="66675" y="0"/>
                </a:moveTo>
                <a:lnTo>
                  <a:pt x="25400" y="104775"/>
                </a:lnTo>
                <a:lnTo>
                  <a:pt x="0" y="3175"/>
                </a:lnTo>
                <a:lnTo>
                  <a:pt x="66675" y="0"/>
                </a:lnTo>
                <a:close/>
              </a:path>
            </a:pathLst>
          </a:cu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1620"/>
          </a:p>
        </p:txBody>
      </p:sp>
      <p:cxnSp>
        <p:nvCxnSpPr>
          <p:cNvPr id="23583" name="Straight Connector 34">
            <a:extLst>
              <a:ext uri="{FF2B5EF4-FFF2-40B4-BE49-F238E27FC236}">
                <a16:creationId xmlns:a16="http://schemas.microsoft.com/office/drawing/2014/main" id="{DBC9E37F-2565-7743-BACA-0C81FF70AF61}"/>
              </a:ext>
            </a:extLst>
          </p:cNvPr>
          <p:cNvCxnSpPr>
            <a:cxnSpLocks noChangeShapeType="1"/>
            <a:stCxn id="23563" idx="1"/>
          </p:cNvCxnSpPr>
          <p:nvPr/>
        </p:nvCxnSpPr>
        <p:spPr bwMode="auto">
          <a:xfrm rot="5400000">
            <a:off x="7395210" y="2169198"/>
            <a:ext cx="137160" cy="1600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3584" name="Straight Connector 36">
            <a:extLst>
              <a:ext uri="{FF2B5EF4-FFF2-40B4-BE49-F238E27FC236}">
                <a16:creationId xmlns:a16="http://schemas.microsoft.com/office/drawing/2014/main" id="{9FD1F0D3-E45B-DF45-A1AD-54DE560BA908}"/>
              </a:ext>
            </a:extLst>
          </p:cNvPr>
          <p:cNvCxnSpPr>
            <a:cxnSpLocks noChangeShapeType="1"/>
            <a:stCxn id="23564" idx="1"/>
          </p:cNvCxnSpPr>
          <p:nvPr/>
        </p:nvCxnSpPr>
        <p:spPr bwMode="auto">
          <a:xfrm>
            <a:off x="7543800" y="2077124"/>
            <a:ext cx="45720" cy="30924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36" name="Straight Connector 29">
            <a:extLst>
              <a:ext uri="{FF2B5EF4-FFF2-40B4-BE49-F238E27FC236}">
                <a16:creationId xmlns:a16="http://schemas.microsoft.com/office/drawing/2014/main" id="{5F62349F-D296-6943-B7F8-A3EAAE66861E}"/>
              </a:ext>
            </a:extLst>
          </p:cNvPr>
          <p:cNvCxnSpPr>
            <a:cxnSpLocks noChangeShapeType="1"/>
          </p:cNvCxnSpPr>
          <p:nvPr/>
        </p:nvCxnSpPr>
        <p:spPr bwMode="auto">
          <a:xfrm>
            <a:off x="2407257" y="3786626"/>
            <a:ext cx="137160" cy="14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010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dissolve">
                                      <p:cBhvr>
                                        <p:cTn id="7" dur="500"/>
                                        <p:tgtEl>
                                          <p:spTgt spid="235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77"/>
                                        </p:tgtEl>
                                        <p:attrNameLst>
                                          <p:attrName>style.visibility</p:attrName>
                                        </p:attrNameLst>
                                      </p:cBhvr>
                                      <p:to>
                                        <p:strVal val="visible"/>
                                      </p:to>
                                    </p:set>
                                    <p:animEffect transition="in" filter="dissolve">
                                      <p:cBhvr>
                                        <p:cTn id="12" dur="500"/>
                                        <p:tgtEl>
                                          <p:spTgt spid="2357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3576"/>
                                        </p:tgtEl>
                                        <p:attrNameLst>
                                          <p:attrName>style.visibility</p:attrName>
                                        </p:attrNameLst>
                                      </p:cBhvr>
                                      <p:to>
                                        <p:strVal val="visible"/>
                                      </p:to>
                                    </p:set>
                                    <p:animEffect transition="in" filter="dissolve">
                                      <p:cBhvr>
                                        <p:cTn id="15" dur="500"/>
                                        <p:tgtEl>
                                          <p:spTgt spid="2357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3571"/>
                                        </p:tgtEl>
                                        <p:attrNameLst>
                                          <p:attrName>style.visibility</p:attrName>
                                        </p:attrNameLst>
                                      </p:cBhvr>
                                      <p:to>
                                        <p:strVal val="visible"/>
                                      </p:to>
                                    </p:set>
                                    <p:animEffect transition="in" filter="dissolve">
                                      <p:cBhvr>
                                        <p:cTn id="18" dur="500"/>
                                        <p:tgtEl>
                                          <p:spTgt spid="2357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3572"/>
                                        </p:tgtEl>
                                        <p:attrNameLst>
                                          <p:attrName>style.visibility</p:attrName>
                                        </p:attrNameLst>
                                      </p:cBhvr>
                                      <p:to>
                                        <p:strVal val="visible"/>
                                      </p:to>
                                    </p:set>
                                    <p:animEffect transition="in" filter="dissolve">
                                      <p:cBhvr>
                                        <p:cTn id="21" dur="500"/>
                                        <p:tgtEl>
                                          <p:spTgt spid="23572"/>
                                        </p:tgtEl>
                                      </p:cBhvr>
                                    </p:animEffect>
                                  </p:childTnLst>
                                </p:cTn>
                              </p:par>
                              <p:par>
                                <p:cTn id="22" presetID="9" presetClass="entr" presetSubtype="0" fill="hold" nodeType="withEffect">
                                  <p:stCondLst>
                                    <p:cond delay="0"/>
                                  </p:stCondLst>
                                  <p:childTnLst>
                                    <p:set>
                                      <p:cBhvr>
                                        <p:cTn id="23" dur="1" fill="hold">
                                          <p:stCondLst>
                                            <p:cond delay="0"/>
                                          </p:stCondLst>
                                        </p:cTn>
                                        <p:tgtEl>
                                          <p:spTgt spid="23573"/>
                                        </p:tgtEl>
                                        <p:attrNameLst>
                                          <p:attrName>style.visibility</p:attrName>
                                        </p:attrNameLst>
                                      </p:cBhvr>
                                      <p:to>
                                        <p:strVal val="visible"/>
                                      </p:to>
                                    </p:set>
                                    <p:animEffect transition="in" filter="dissolve">
                                      <p:cBhvr>
                                        <p:cTn id="24" dur="500"/>
                                        <p:tgtEl>
                                          <p:spTgt spid="23573"/>
                                        </p:tgtEl>
                                      </p:cBhvr>
                                    </p:animEffect>
                                  </p:childTnLst>
                                </p:cTn>
                              </p:par>
                              <p:par>
                                <p:cTn id="25" presetID="9" presetClass="entr" presetSubtype="0" fill="hold" nodeType="withEffect">
                                  <p:stCondLst>
                                    <p:cond delay="0"/>
                                  </p:stCondLst>
                                  <p:childTnLst>
                                    <p:set>
                                      <p:cBhvr>
                                        <p:cTn id="26" dur="1" fill="hold">
                                          <p:stCondLst>
                                            <p:cond delay="0"/>
                                          </p:stCondLst>
                                        </p:cTn>
                                        <p:tgtEl>
                                          <p:spTgt spid="23578"/>
                                        </p:tgtEl>
                                        <p:attrNameLst>
                                          <p:attrName>style.visibility</p:attrName>
                                        </p:attrNameLst>
                                      </p:cBhvr>
                                      <p:to>
                                        <p:strVal val="visible"/>
                                      </p:to>
                                    </p:set>
                                    <p:animEffect transition="in" filter="dissolve">
                                      <p:cBhvr>
                                        <p:cTn id="27" dur="500"/>
                                        <p:tgtEl>
                                          <p:spTgt spid="2357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3565"/>
                                        </p:tgtEl>
                                        <p:attrNameLst>
                                          <p:attrName>style.visibility</p:attrName>
                                        </p:attrNameLst>
                                      </p:cBhvr>
                                      <p:to>
                                        <p:strVal val="visible"/>
                                      </p:to>
                                    </p:set>
                                    <p:animEffect transition="in" filter="dissolve">
                                      <p:cBhvr>
                                        <p:cTn id="30" dur="500"/>
                                        <p:tgtEl>
                                          <p:spTgt spid="2356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3553"/>
                                        </p:tgtEl>
                                        <p:attrNameLst>
                                          <p:attrName>style.visibility</p:attrName>
                                        </p:attrNameLst>
                                      </p:cBhvr>
                                      <p:to>
                                        <p:strVal val="visible"/>
                                      </p:to>
                                    </p:set>
                                    <p:animEffect transition="in" filter="dissolve">
                                      <p:cBhvr>
                                        <p:cTn id="33" dur="500"/>
                                        <p:tgtEl>
                                          <p:spTgt spid="23553"/>
                                        </p:tgtEl>
                                      </p:cBhvr>
                                    </p:animEffect>
                                  </p:childTnLst>
                                </p:cTn>
                              </p:par>
                              <p:par>
                                <p:cTn id="34" presetID="9" presetClass="entr" presetSubtype="0" fill="hold" nodeType="withEffect">
                                  <p:stCondLst>
                                    <p:cond delay="0"/>
                                  </p:stCondLst>
                                  <p:childTnLst>
                                    <p:set>
                                      <p:cBhvr>
                                        <p:cTn id="35" dur="1" fill="hold">
                                          <p:stCondLst>
                                            <p:cond delay="0"/>
                                          </p:stCondLst>
                                        </p:cTn>
                                        <p:tgtEl>
                                          <p:spTgt spid="23566"/>
                                        </p:tgtEl>
                                        <p:attrNameLst>
                                          <p:attrName>style.visibility</p:attrName>
                                        </p:attrNameLst>
                                      </p:cBhvr>
                                      <p:to>
                                        <p:strVal val="visible"/>
                                      </p:to>
                                    </p:set>
                                    <p:animEffect transition="in" filter="dissolve">
                                      <p:cBhvr>
                                        <p:cTn id="36" dur="500"/>
                                        <p:tgtEl>
                                          <p:spTgt spid="2356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3557"/>
                                        </p:tgtEl>
                                        <p:attrNameLst>
                                          <p:attrName>style.visibility</p:attrName>
                                        </p:attrNameLst>
                                      </p:cBhvr>
                                      <p:to>
                                        <p:strVal val="visible"/>
                                      </p:to>
                                    </p:set>
                                    <p:animEffect transition="in" filter="dissolve">
                                      <p:cBhvr>
                                        <p:cTn id="41" dur="500"/>
                                        <p:tgtEl>
                                          <p:spTgt spid="2355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3567"/>
                                        </p:tgtEl>
                                        <p:attrNameLst>
                                          <p:attrName>style.visibility</p:attrName>
                                        </p:attrNameLst>
                                      </p:cBhvr>
                                      <p:to>
                                        <p:strVal val="visible"/>
                                      </p:to>
                                    </p:set>
                                    <p:animEffect transition="in" filter="dissolve">
                                      <p:cBhvr>
                                        <p:cTn id="46" dur="500"/>
                                        <p:tgtEl>
                                          <p:spTgt spid="23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P spid="23559" grpId="0"/>
      <p:bldP spid="23565" grpId="0"/>
      <p:bldP spid="23567" grpId="0"/>
      <p:bldP spid="23571" grpId="0" animBg="1"/>
      <p:bldP spid="23572" grpId="0" animBg="1"/>
      <p:bldP spid="23576" grpId="0" animBg="1"/>
      <p:bldP spid="235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79"/>
          <p:cNvSpPr txBox="1">
            <a:spLocks/>
          </p:cNvSpPr>
          <p:nvPr/>
        </p:nvSpPr>
        <p:spPr bwMode="auto">
          <a:xfrm>
            <a:off x="0" y="274320"/>
            <a:ext cx="9144000" cy="744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ctr" eaLnBrk="1" hangingPunct="1"/>
            <a:r>
              <a:rPr lang="en-US" sz="4300" dirty="0">
                <a:solidFill>
                  <a:srgbClr val="FF1215"/>
                </a:solidFill>
                <a:latin typeface="Apple Chancery"/>
                <a:cs typeface="Apple Chancery"/>
              </a:rPr>
              <a:t>Torque</a:t>
            </a:r>
          </a:p>
        </p:txBody>
      </p:sp>
      <p:sp>
        <p:nvSpPr>
          <p:cNvPr id="17415" name="Rectangle 182"/>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2296" tIns="41148" rIns="82296" bIns="41148" anchor="ctr"/>
          <a:lstStyle/>
          <a:p>
            <a:endParaRPr lang="en-US"/>
          </a:p>
        </p:txBody>
      </p:sp>
      <p:sp>
        <p:nvSpPr>
          <p:cNvPr id="14" name="Text Box 19"/>
          <p:cNvSpPr txBox="1">
            <a:spLocks/>
          </p:cNvSpPr>
          <p:nvPr/>
        </p:nvSpPr>
        <p:spPr bwMode="auto">
          <a:xfrm>
            <a:off x="8607155" y="6477000"/>
            <a:ext cx="3513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2.)</a:t>
            </a:r>
          </a:p>
        </p:txBody>
      </p:sp>
      <p:grpSp>
        <p:nvGrpSpPr>
          <p:cNvPr id="34" name="Group 2"/>
          <p:cNvGrpSpPr>
            <a:grpSpLocks/>
          </p:cNvGrpSpPr>
          <p:nvPr/>
        </p:nvGrpSpPr>
        <p:grpSpPr bwMode="auto">
          <a:xfrm>
            <a:off x="781050" y="3469640"/>
            <a:ext cx="6103620" cy="1508760"/>
            <a:chOff x="912" y="1680"/>
            <a:chExt cx="4272" cy="1056"/>
          </a:xfrm>
        </p:grpSpPr>
        <p:sp>
          <p:nvSpPr>
            <p:cNvPr id="36" name="Rectangle 3"/>
            <p:cNvSpPr>
              <a:spLocks/>
            </p:cNvSpPr>
            <p:nvPr/>
          </p:nvSpPr>
          <p:spPr bwMode="auto">
            <a:xfrm>
              <a:off x="1872" y="2064"/>
              <a:ext cx="3312" cy="336"/>
            </a:xfrm>
            <a:prstGeom prst="rect">
              <a:avLst/>
            </a:prstGeom>
            <a:solidFill>
              <a:srgbClr val="FCFF23"/>
            </a:solidFill>
            <a:ln w="25400">
              <a:solidFill>
                <a:srgbClr val="000000"/>
              </a:solidFill>
              <a:miter lim="800000"/>
              <a:headEnd/>
              <a:tailEnd/>
            </a:ln>
          </p:spPr>
          <p:txBody>
            <a:bodyPr wrap="none" anchor="ctr"/>
            <a:lstStyle/>
            <a:p>
              <a:endParaRPr lang="en-US"/>
            </a:p>
          </p:txBody>
        </p:sp>
        <p:sp>
          <p:nvSpPr>
            <p:cNvPr id="37" name="Oval 4"/>
            <p:cNvSpPr>
              <a:spLocks/>
            </p:cNvSpPr>
            <p:nvPr/>
          </p:nvSpPr>
          <p:spPr bwMode="auto">
            <a:xfrm>
              <a:off x="960" y="1680"/>
              <a:ext cx="960" cy="1056"/>
            </a:xfrm>
            <a:prstGeom prst="ellipse">
              <a:avLst/>
            </a:prstGeom>
            <a:solidFill>
              <a:srgbClr val="FCFF23"/>
            </a:solidFill>
            <a:ln w="25400">
              <a:solidFill>
                <a:srgbClr val="000000"/>
              </a:solidFill>
              <a:round/>
              <a:headEnd/>
              <a:tailEnd/>
            </a:ln>
          </p:spPr>
          <p:txBody>
            <a:bodyPr wrap="none" anchor="ctr"/>
            <a:lstStyle/>
            <a:p>
              <a:endParaRPr lang="en-US"/>
            </a:p>
          </p:txBody>
        </p:sp>
        <p:sp>
          <p:nvSpPr>
            <p:cNvPr id="38" name="Rectangle 5"/>
            <p:cNvSpPr>
              <a:spLocks/>
            </p:cNvSpPr>
            <p:nvPr/>
          </p:nvSpPr>
          <p:spPr bwMode="auto">
            <a:xfrm>
              <a:off x="912" y="2064"/>
              <a:ext cx="192" cy="336"/>
            </a:xfrm>
            <a:prstGeom prst="rect">
              <a:avLst/>
            </a:prstGeom>
            <a:solidFill>
              <a:schemeClr val="bg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en-US"/>
            </a:p>
          </p:txBody>
        </p:sp>
        <p:sp>
          <p:nvSpPr>
            <p:cNvPr id="39" name="Line 6"/>
            <p:cNvSpPr>
              <a:spLocks noChangeShapeType="1"/>
            </p:cNvSpPr>
            <p:nvPr/>
          </p:nvSpPr>
          <p:spPr bwMode="auto">
            <a:xfrm>
              <a:off x="960" y="2064"/>
              <a:ext cx="48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 name="Line 7"/>
            <p:cNvSpPr>
              <a:spLocks noChangeShapeType="1"/>
            </p:cNvSpPr>
            <p:nvPr/>
          </p:nvSpPr>
          <p:spPr bwMode="auto">
            <a:xfrm>
              <a:off x="960" y="2400"/>
              <a:ext cx="48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1" name="Line 8"/>
            <p:cNvSpPr>
              <a:spLocks noChangeShapeType="1"/>
            </p:cNvSpPr>
            <p:nvPr/>
          </p:nvSpPr>
          <p:spPr bwMode="auto">
            <a:xfrm flipV="1">
              <a:off x="1440" y="2064"/>
              <a:ext cx="0" cy="336"/>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2" name="Rectangle 9"/>
            <p:cNvSpPr>
              <a:spLocks/>
            </p:cNvSpPr>
            <p:nvPr/>
          </p:nvSpPr>
          <p:spPr bwMode="auto">
            <a:xfrm>
              <a:off x="1104" y="2064"/>
              <a:ext cx="336" cy="336"/>
            </a:xfrm>
            <a:prstGeom prst="rect">
              <a:avLst/>
            </a:prstGeom>
            <a:solidFill>
              <a:srgbClr val="119922"/>
            </a:solidFill>
            <a:ln w="25400">
              <a:solidFill>
                <a:srgbClr val="000000"/>
              </a:solidFill>
              <a:miter lim="800000"/>
              <a:headEnd/>
              <a:tailEnd/>
            </a:ln>
          </p:spPr>
          <p:txBody>
            <a:bodyPr wrap="none" anchor="ctr"/>
            <a:lstStyle/>
            <a:p>
              <a:endParaRPr lang="en-US"/>
            </a:p>
          </p:txBody>
        </p:sp>
      </p:grpSp>
      <p:sp>
        <p:nvSpPr>
          <p:cNvPr id="54" name="Line 10"/>
          <p:cNvSpPr>
            <a:spLocks noChangeShapeType="1"/>
          </p:cNvSpPr>
          <p:nvPr/>
        </p:nvSpPr>
        <p:spPr bwMode="auto">
          <a:xfrm>
            <a:off x="1261110" y="4224020"/>
            <a:ext cx="4183380" cy="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55" name="Line 11"/>
          <p:cNvSpPr>
            <a:spLocks noChangeShapeType="1"/>
          </p:cNvSpPr>
          <p:nvPr/>
        </p:nvSpPr>
        <p:spPr bwMode="auto">
          <a:xfrm flipV="1">
            <a:off x="5444490" y="2646680"/>
            <a:ext cx="2125980" cy="1577340"/>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56" name="Line 12"/>
          <p:cNvSpPr>
            <a:spLocks noChangeShapeType="1"/>
          </p:cNvSpPr>
          <p:nvPr/>
        </p:nvSpPr>
        <p:spPr bwMode="auto">
          <a:xfrm>
            <a:off x="5513070" y="4224020"/>
            <a:ext cx="2057400" cy="0"/>
          </a:xfrm>
          <a:prstGeom prst="line">
            <a:avLst/>
          </a:prstGeom>
          <a:noFill/>
          <a:ln w="38100">
            <a:solidFill>
              <a:srgbClr val="000000"/>
            </a:solidFill>
            <a:prstDash val="dash"/>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57" name="Line 13"/>
          <p:cNvSpPr>
            <a:spLocks noChangeShapeType="1"/>
          </p:cNvSpPr>
          <p:nvPr/>
        </p:nvSpPr>
        <p:spPr bwMode="auto">
          <a:xfrm flipV="1">
            <a:off x="7570470" y="2783840"/>
            <a:ext cx="0" cy="1371600"/>
          </a:xfrm>
          <a:prstGeom prst="line">
            <a:avLst/>
          </a:prstGeom>
          <a:noFill/>
          <a:ln w="38100">
            <a:solidFill>
              <a:srgbClr val="FF0000"/>
            </a:solidFill>
            <a:prstDash val="dash"/>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graphicFrame>
        <p:nvGraphicFramePr>
          <p:cNvPr id="58" name="Object 2"/>
          <p:cNvGraphicFramePr>
            <a:graphicFrameLocks noChangeAspect="1"/>
          </p:cNvGraphicFramePr>
          <p:nvPr/>
        </p:nvGraphicFramePr>
        <p:xfrm>
          <a:off x="3638550" y="4189413"/>
          <a:ext cx="207963" cy="301625"/>
        </p:xfrm>
        <a:graphic>
          <a:graphicData uri="http://schemas.openxmlformats.org/presentationml/2006/ole">
            <mc:AlternateContent xmlns:mc="http://schemas.openxmlformats.org/markup-compatibility/2006">
              <mc:Choice xmlns:v="urn:schemas-microsoft-com:vml" Requires="v">
                <p:oleObj name="Equation" r:id="rId3" imgW="114300" imgH="165100" progId="Equation.DSMT4">
                  <p:embed/>
                </p:oleObj>
              </mc:Choice>
              <mc:Fallback>
                <p:oleObj name="Equation" r:id="rId3" imgW="114300" imgH="165100" progId="Equation.DSMT4">
                  <p:embed/>
                  <p:pic>
                    <p:nvPicPr>
                      <p:cNvPr id="58" name="Object 2"/>
                      <p:cNvPicPr>
                        <a:picLocks noChangeAspect="1" noChangeArrowheads="1"/>
                      </p:cNvPicPr>
                      <p:nvPr/>
                    </p:nvPicPr>
                    <p:blipFill>
                      <a:blip r:embed="rId4"/>
                      <a:srcRect/>
                      <a:stretch>
                        <a:fillRect/>
                      </a:stretch>
                    </p:blipFill>
                    <p:spPr bwMode="auto">
                      <a:xfrm>
                        <a:off x="3638550" y="4189413"/>
                        <a:ext cx="207963"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 name="Object 3"/>
          <p:cNvGraphicFramePr>
            <a:graphicFrameLocks noChangeAspect="1"/>
          </p:cNvGraphicFramePr>
          <p:nvPr/>
        </p:nvGraphicFramePr>
        <p:xfrm>
          <a:off x="6235224" y="2931018"/>
          <a:ext cx="315912" cy="463550"/>
        </p:xfrm>
        <a:graphic>
          <a:graphicData uri="http://schemas.openxmlformats.org/presentationml/2006/ole">
            <mc:AlternateContent xmlns:mc="http://schemas.openxmlformats.org/markup-compatibility/2006">
              <mc:Choice xmlns:v="urn:schemas-microsoft-com:vml" Requires="v">
                <p:oleObj name="Equation" r:id="rId5" imgW="190500" imgH="279400" progId="Equation.DSMT4">
                  <p:embed/>
                </p:oleObj>
              </mc:Choice>
              <mc:Fallback>
                <p:oleObj name="Equation" r:id="rId5" imgW="190500" imgH="279400" progId="Equation.DSMT4">
                  <p:embed/>
                  <p:pic>
                    <p:nvPicPr>
                      <p:cNvPr id="59" name="Object 3"/>
                      <p:cNvPicPr>
                        <a:picLocks noChangeAspect="1" noChangeArrowheads="1"/>
                      </p:cNvPicPr>
                      <p:nvPr/>
                    </p:nvPicPr>
                    <p:blipFill>
                      <a:blip r:embed="rId6"/>
                      <a:srcRect/>
                      <a:stretch>
                        <a:fillRect/>
                      </a:stretch>
                    </p:blipFill>
                    <p:spPr bwMode="auto">
                      <a:xfrm>
                        <a:off x="6235224" y="2931018"/>
                        <a:ext cx="315912" cy="463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 name="Object 4"/>
          <p:cNvGraphicFramePr>
            <a:graphicFrameLocks noChangeAspect="1"/>
          </p:cNvGraphicFramePr>
          <p:nvPr/>
        </p:nvGraphicFramePr>
        <p:xfrm>
          <a:off x="6976110" y="4262597"/>
          <a:ext cx="248603" cy="372903"/>
        </p:xfrm>
        <a:graphic>
          <a:graphicData uri="http://schemas.openxmlformats.org/presentationml/2006/ole">
            <mc:AlternateContent xmlns:mc="http://schemas.openxmlformats.org/markup-compatibility/2006">
              <mc:Choice xmlns:v="urn:schemas-microsoft-com:vml" Requires="v">
                <p:oleObj name="Equation" r:id="rId7" imgW="152400" imgH="228600" progId="Equation.DSMT4">
                  <p:embed/>
                </p:oleObj>
              </mc:Choice>
              <mc:Fallback>
                <p:oleObj name="Equation" r:id="rId7" imgW="152400" imgH="228600" progId="Equation.DSMT4">
                  <p:embed/>
                  <p:pic>
                    <p:nvPicPr>
                      <p:cNvPr id="6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6110" y="4262597"/>
                        <a:ext cx="248603" cy="37290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1" name="Freeform 27"/>
          <p:cNvSpPr>
            <a:spLocks/>
          </p:cNvSpPr>
          <p:nvPr/>
        </p:nvSpPr>
        <p:spPr bwMode="auto">
          <a:xfrm>
            <a:off x="5993130" y="3812540"/>
            <a:ext cx="148590" cy="411480"/>
          </a:xfrm>
          <a:custGeom>
            <a:avLst/>
            <a:gdLst>
              <a:gd name="T0" fmla="*/ 0 w 104"/>
              <a:gd name="T1" fmla="*/ 0 h 288"/>
              <a:gd name="T2" fmla="*/ 2147483647 w 104"/>
              <a:gd name="T3" fmla="*/ 2147483647 h 288"/>
              <a:gd name="T4" fmla="*/ 2147483647 w 104"/>
              <a:gd name="T5" fmla="*/ 2147483647 h 288"/>
              <a:gd name="T6" fmla="*/ 2147483647 w 104"/>
              <a:gd name="T7" fmla="*/ 2147483647 h 288"/>
              <a:gd name="T8" fmla="*/ 0 60000 65536"/>
              <a:gd name="T9" fmla="*/ 0 60000 65536"/>
              <a:gd name="T10" fmla="*/ 0 60000 65536"/>
              <a:gd name="T11" fmla="*/ 0 60000 65536"/>
              <a:gd name="T12" fmla="*/ 0 w 104"/>
              <a:gd name="T13" fmla="*/ 0 h 288"/>
              <a:gd name="T14" fmla="*/ 104 w 104"/>
              <a:gd name="T15" fmla="*/ 288 h 288"/>
            </a:gdLst>
            <a:ahLst/>
            <a:cxnLst>
              <a:cxn ang="T8">
                <a:pos x="T0" y="T1"/>
              </a:cxn>
              <a:cxn ang="T9">
                <a:pos x="T2" y="T3"/>
              </a:cxn>
              <a:cxn ang="T10">
                <a:pos x="T4" y="T5"/>
              </a:cxn>
              <a:cxn ang="T11">
                <a:pos x="T6" y="T7"/>
              </a:cxn>
            </a:cxnLst>
            <a:rect l="T12" t="T13" r="T14" b="T15"/>
            <a:pathLst>
              <a:path w="104" h="288">
                <a:moveTo>
                  <a:pt x="0" y="0"/>
                </a:moveTo>
                <a:cubicBezTo>
                  <a:pt x="16" y="32"/>
                  <a:pt x="32" y="64"/>
                  <a:pt x="48" y="96"/>
                </a:cubicBezTo>
                <a:cubicBezTo>
                  <a:pt x="64" y="128"/>
                  <a:pt x="88" y="160"/>
                  <a:pt x="96" y="192"/>
                </a:cubicBezTo>
                <a:cubicBezTo>
                  <a:pt x="104" y="224"/>
                  <a:pt x="96" y="272"/>
                  <a:pt x="96" y="288"/>
                </a:cubicBezTo>
              </a:path>
            </a:pathLst>
          </a:custGeom>
          <a:noFill/>
          <a:ln w="254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lIns="82296" tIns="41148" rIns="82296" bIns="41148" anchor="ctr"/>
          <a:lstStyle/>
          <a:p>
            <a:endParaRPr lang="en-US"/>
          </a:p>
        </p:txBody>
      </p:sp>
      <p:graphicFrame>
        <p:nvGraphicFramePr>
          <p:cNvPr id="62" name="Object 5"/>
          <p:cNvGraphicFramePr>
            <a:graphicFrameLocks noChangeAspect="1"/>
          </p:cNvGraphicFramePr>
          <p:nvPr/>
        </p:nvGraphicFramePr>
        <p:xfrm>
          <a:off x="6148864" y="3812540"/>
          <a:ext cx="244316" cy="342900"/>
        </p:xfrm>
        <a:graphic>
          <a:graphicData uri="http://schemas.openxmlformats.org/presentationml/2006/ole">
            <mc:AlternateContent xmlns:mc="http://schemas.openxmlformats.org/markup-compatibility/2006">
              <mc:Choice xmlns:v="urn:schemas-microsoft-com:vml" Requires="v">
                <p:oleObj name="Equation" r:id="rId9" imgW="127000" imgH="177800" progId="Equation.DSMT4">
                  <p:embed/>
                </p:oleObj>
              </mc:Choice>
              <mc:Fallback>
                <p:oleObj name="Equation" r:id="rId9" imgW="127000" imgH="177800" progId="Equation.DSMT4">
                  <p:embed/>
                  <p:pic>
                    <p:nvPicPr>
                      <p:cNvPr id="62"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8864" y="3812540"/>
                        <a:ext cx="244316" cy="342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3" name="Object 6"/>
          <p:cNvGraphicFramePr>
            <a:graphicFrameLocks noChangeAspect="1"/>
          </p:cNvGraphicFramePr>
          <p:nvPr/>
        </p:nvGraphicFramePr>
        <p:xfrm>
          <a:off x="7670800" y="3302000"/>
          <a:ext cx="1179513" cy="331788"/>
        </p:xfrm>
        <a:graphic>
          <a:graphicData uri="http://schemas.openxmlformats.org/presentationml/2006/ole">
            <mc:AlternateContent xmlns:mc="http://schemas.openxmlformats.org/markup-compatibility/2006">
              <mc:Choice xmlns:v="urn:schemas-microsoft-com:vml" Requires="v">
                <p:oleObj name="Equation" r:id="rId11" imgW="723900" imgH="203200" progId="Equation.DSMT4">
                  <p:embed/>
                </p:oleObj>
              </mc:Choice>
              <mc:Fallback>
                <p:oleObj name="Equation" r:id="rId11" imgW="723900" imgH="203200" progId="Equation.DSMT4">
                  <p:embed/>
                  <p:pic>
                    <p:nvPicPr>
                      <p:cNvPr id="63" name="Object 6"/>
                      <p:cNvPicPr>
                        <a:picLocks noChangeAspect="1" noChangeArrowheads="1"/>
                      </p:cNvPicPr>
                      <p:nvPr/>
                    </p:nvPicPr>
                    <p:blipFill>
                      <a:blip r:embed="rId12"/>
                      <a:srcRect/>
                      <a:stretch>
                        <a:fillRect/>
                      </a:stretch>
                    </p:blipFill>
                    <p:spPr bwMode="auto">
                      <a:xfrm>
                        <a:off x="7670800" y="3302000"/>
                        <a:ext cx="1179513" cy="331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 name="Text Box 180"/>
          <p:cNvSpPr txBox="1">
            <a:spLocks/>
          </p:cNvSpPr>
          <p:nvPr/>
        </p:nvSpPr>
        <p:spPr bwMode="auto">
          <a:xfrm>
            <a:off x="290036" y="5178547"/>
            <a:ext cx="8612664" cy="112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800" dirty="0">
                <a:solidFill>
                  <a:srgbClr val="FF0000"/>
                </a:solidFill>
                <a:latin typeface="Apple Chancery"/>
                <a:cs typeface="Apple Chancery"/>
              </a:rPr>
              <a:t>The product of    </a:t>
            </a:r>
            <a:r>
              <a:rPr lang="en-US" sz="2000" dirty="0">
                <a:latin typeface="Times New Roman"/>
                <a:cs typeface="Times New Roman"/>
              </a:rPr>
              <a:t> and      generates the rotational counterpart to force, a vector called </a:t>
            </a:r>
            <a:r>
              <a:rPr lang="en-US" sz="2000" i="1" dirty="0">
                <a:solidFill>
                  <a:srgbClr val="FF0000"/>
                </a:solidFill>
                <a:latin typeface="Times New Roman"/>
                <a:cs typeface="Times New Roman"/>
              </a:rPr>
              <a:t>torque</a:t>
            </a:r>
            <a:r>
              <a:rPr lang="en-US" sz="2000" dirty="0">
                <a:latin typeface="Times New Roman"/>
                <a:cs typeface="Times New Roman"/>
              </a:rPr>
              <a:t>.  When a </a:t>
            </a:r>
            <a:r>
              <a:rPr lang="en-US" sz="2000" dirty="0">
                <a:solidFill>
                  <a:srgbClr val="0000FF"/>
                </a:solidFill>
                <a:latin typeface="Times New Roman"/>
                <a:cs typeface="Times New Roman"/>
              </a:rPr>
              <a:t>net </a:t>
            </a:r>
            <a:r>
              <a:rPr lang="en-US" sz="2000" i="1" dirty="0">
                <a:solidFill>
                  <a:srgbClr val="0000FF"/>
                </a:solidFill>
                <a:latin typeface="Times New Roman"/>
                <a:cs typeface="Times New Roman"/>
              </a:rPr>
              <a:t>torque</a:t>
            </a:r>
            <a:r>
              <a:rPr lang="en-US" sz="2000" dirty="0">
                <a:solidFill>
                  <a:srgbClr val="0000FF"/>
                </a:solidFill>
                <a:latin typeface="Times New Roman"/>
                <a:cs typeface="Times New Roman"/>
              </a:rPr>
              <a:t> </a:t>
            </a:r>
            <a:r>
              <a:rPr lang="en-US" sz="2000" dirty="0">
                <a:latin typeface="Times New Roman"/>
                <a:cs typeface="Times New Roman"/>
              </a:rPr>
              <a:t>is </a:t>
            </a:r>
            <a:r>
              <a:rPr lang="en-US" sz="2000" dirty="0">
                <a:solidFill>
                  <a:srgbClr val="0000FF"/>
                </a:solidFill>
                <a:latin typeface="Times New Roman"/>
                <a:cs typeface="Times New Roman"/>
              </a:rPr>
              <a:t>applied to </a:t>
            </a:r>
            <a:r>
              <a:rPr lang="en-US" sz="2000" dirty="0">
                <a:latin typeface="Times New Roman"/>
                <a:cs typeface="Times New Roman"/>
              </a:rPr>
              <a:t>a </a:t>
            </a:r>
            <a:r>
              <a:rPr lang="en-US" sz="2000" dirty="0">
                <a:solidFill>
                  <a:srgbClr val="0000FF"/>
                </a:solidFill>
                <a:latin typeface="Times New Roman"/>
                <a:cs typeface="Times New Roman"/>
              </a:rPr>
              <a:t>stationary object that is free to rotate</a:t>
            </a:r>
            <a:r>
              <a:rPr lang="en-US" sz="2000" dirty="0">
                <a:latin typeface="Times New Roman"/>
                <a:cs typeface="Times New Roman"/>
              </a:rPr>
              <a:t>, the </a:t>
            </a:r>
            <a:r>
              <a:rPr lang="en-US" sz="2000" dirty="0">
                <a:solidFill>
                  <a:srgbClr val="0000FF"/>
                </a:solidFill>
                <a:latin typeface="Times New Roman"/>
                <a:cs typeface="Times New Roman"/>
              </a:rPr>
              <a:t>object will</a:t>
            </a:r>
            <a:r>
              <a:rPr lang="en-US" sz="2000" dirty="0">
                <a:latin typeface="Times New Roman"/>
                <a:cs typeface="Times New Roman"/>
              </a:rPr>
              <a:t> </a:t>
            </a:r>
            <a:r>
              <a:rPr lang="en-US" sz="2000" i="1" dirty="0">
                <a:solidFill>
                  <a:srgbClr val="FF6600"/>
                </a:solidFill>
                <a:latin typeface="Times New Roman"/>
                <a:cs typeface="Times New Roman"/>
              </a:rPr>
              <a:t>angularly accelerate</a:t>
            </a:r>
            <a:r>
              <a:rPr lang="en-US" sz="2000" dirty="0">
                <a:latin typeface="Times New Roman"/>
                <a:cs typeface="Times New Roman"/>
              </a:rPr>
              <a:t>.</a:t>
            </a:r>
          </a:p>
        </p:txBody>
      </p:sp>
      <p:sp>
        <p:nvSpPr>
          <p:cNvPr id="17413" name="Text Box 180"/>
          <p:cNvSpPr txBox="1">
            <a:spLocks/>
          </p:cNvSpPr>
          <p:nvPr/>
        </p:nvSpPr>
        <p:spPr bwMode="auto">
          <a:xfrm>
            <a:off x="290036" y="1038347"/>
            <a:ext cx="8853964" cy="82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r>
              <a:rPr lang="en-US" sz="2800" dirty="0">
                <a:solidFill>
                  <a:srgbClr val="FF0000"/>
                </a:solidFill>
                <a:latin typeface="Apple Chancery"/>
                <a:cs typeface="Apple Chancery"/>
              </a:rPr>
              <a:t>Consider the </a:t>
            </a:r>
            <a:r>
              <a:rPr lang="en-US" sz="2000" dirty="0">
                <a:latin typeface="Times New Roman"/>
                <a:cs typeface="Times New Roman"/>
              </a:rPr>
              <a:t>wrench shown below. </a:t>
            </a:r>
            <a:r>
              <a:rPr lang="en-US" sz="2000" dirty="0">
                <a:solidFill>
                  <a:schemeClr val="tx1"/>
                </a:solidFill>
                <a:latin typeface="Times New Roman"/>
                <a:cs typeface="Times New Roman"/>
              </a:rPr>
              <a:t>Notice that the </a:t>
            </a:r>
            <a:r>
              <a:rPr lang="en-US" sz="2000" dirty="0">
                <a:solidFill>
                  <a:srgbClr val="0000FF"/>
                </a:solidFill>
                <a:latin typeface="Times New Roman"/>
                <a:cs typeface="Times New Roman"/>
              </a:rPr>
              <a:t>amount of rotational </a:t>
            </a:r>
            <a:r>
              <a:rPr lang="en-US" sz="2000" dirty="0" err="1">
                <a:solidFill>
                  <a:srgbClr val="0000FF"/>
                </a:solidFill>
                <a:latin typeface="Times New Roman"/>
                <a:cs typeface="Times New Roman"/>
              </a:rPr>
              <a:t>umph</a:t>
            </a:r>
            <a:r>
              <a:rPr lang="en-US" sz="2000" dirty="0">
                <a:solidFill>
                  <a:srgbClr val="0000FF"/>
                </a:solidFill>
                <a:latin typeface="Times New Roman"/>
                <a:cs typeface="Times New Roman"/>
              </a:rPr>
              <a:t> </a:t>
            </a:r>
            <a:r>
              <a:rPr lang="en-US" sz="2000" dirty="0">
                <a:latin typeface="Times New Roman"/>
                <a:cs typeface="Times New Roman"/>
              </a:rPr>
              <a:t>(this is a technical term) provided by the wrench on the bolt depends upon:</a:t>
            </a:r>
          </a:p>
        </p:txBody>
      </p:sp>
      <p:sp>
        <p:nvSpPr>
          <p:cNvPr id="30" name="Text Box 180"/>
          <p:cNvSpPr txBox="1">
            <a:spLocks/>
          </p:cNvSpPr>
          <p:nvPr/>
        </p:nvSpPr>
        <p:spPr bwMode="auto">
          <a:xfrm>
            <a:off x="621030" y="1860110"/>
            <a:ext cx="834088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r>
              <a:rPr lang="en-US" sz="2000" dirty="0">
                <a:solidFill>
                  <a:srgbClr val="0000FF"/>
                </a:solidFill>
                <a:latin typeface="Times New Roman"/>
                <a:cs typeface="Times New Roman"/>
              </a:rPr>
              <a:t>--how far out </a:t>
            </a:r>
            <a:r>
              <a:rPr lang="en-US" sz="2000" dirty="0">
                <a:solidFill>
                  <a:schemeClr val="tx1"/>
                </a:solidFill>
                <a:latin typeface="Times New Roman"/>
                <a:cs typeface="Times New Roman"/>
              </a:rPr>
              <a:t>the force is applied </a:t>
            </a:r>
            <a:r>
              <a:rPr lang="en-US" sz="2000" dirty="0">
                <a:latin typeface="Times New Roman"/>
                <a:cs typeface="Times New Roman"/>
              </a:rPr>
              <a:t>(   ), and</a:t>
            </a:r>
          </a:p>
        </p:txBody>
      </p:sp>
      <p:graphicFrame>
        <p:nvGraphicFramePr>
          <p:cNvPr id="31" name="Object 2"/>
          <p:cNvGraphicFramePr>
            <a:graphicFrameLocks noChangeAspect="1"/>
          </p:cNvGraphicFramePr>
          <p:nvPr/>
        </p:nvGraphicFramePr>
        <p:xfrm>
          <a:off x="4187507" y="1907674"/>
          <a:ext cx="207963" cy="301625"/>
        </p:xfrm>
        <a:graphic>
          <a:graphicData uri="http://schemas.openxmlformats.org/presentationml/2006/ole">
            <mc:AlternateContent xmlns:mc="http://schemas.openxmlformats.org/markup-compatibility/2006">
              <mc:Choice xmlns:v="urn:schemas-microsoft-com:vml" Requires="v">
                <p:oleObj name="Equation" r:id="rId13" imgW="114300" imgH="165100" progId="Equation.DSMT4">
                  <p:embed/>
                </p:oleObj>
              </mc:Choice>
              <mc:Fallback>
                <p:oleObj name="Equation" r:id="rId13" imgW="114300" imgH="165100" progId="Equation.DSMT4">
                  <p:embed/>
                  <p:pic>
                    <p:nvPicPr>
                      <p:cNvPr id="31" name="Object 2"/>
                      <p:cNvPicPr>
                        <a:picLocks noChangeAspect="1" noChangeArrowheads="1"/>
                      </p:cNvPicPr>
                      <p:nvPr/>
                    </p:nvPicPr>
                    <p:blipFill>
                      <a:blip r:embed="rId4"/>
                      <a:srcRect/>
                      <a:stretch>
                        <a:fillRect/>
                      </a:stretch>
                    </p:blipFill>
                    <p:spPr bwMode="auto">
                      <a:xfrm>
                        <a:off x="4187507" y="1907674"/>
                        <a:ext cx="207963"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 name="Text Box 180"/>
          <p:cNvSpPr txBox="1">
            <a:spLocks/>
          </p:cNvSpPr>
          <p:nvPr/>
        </p:nvSpPr>
        <p:spPr bwMode="auto">
          <a:xfrm>
            <a:off x="621030" y="2192304"/>
            <a:ext cx="834088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r>
              <a:rPr lang="en-US" sz="2000" dirty="0">
                <a:solidFill>
                  <a:srgbClr val="0000FF"/>
                </a:solidFill>
                <a:latin typeface="Times New Roman"/>
                <a:cs typeface="Times New Roman"/>
              </a:rPr>
              <a:t>--how big </a:t>
            </a:r>
            <a:r>
              <a:rPr lang="en-US" sz="2000" dirty="0">
                <a:latin typeface="Times New Roman"/>
                <a:cs typeface="Times New Roman"/>
              </a:rPr>
              <a:t>the force is (     ), and</a:t>
            </a:r>
          </a:p>
        </p:txBody>
      </p:sp>
      <p:graphicFrame>
        <p:nvGraphicFramePr>
          <p:cNvPr id="33" name="Object 2"/>
          <p:cNvGraphicFramePr>
            <a:graphicFrameLocks noChangeAspect="1"/>
          </p:cNvGraphicFramePr>
          <p:nvPr/>
        </p:nvGraphicFramePr>
        <p:xfrm>
          <a:off x="3040063" y="2165350"/>
          <a:ext cx="347662" cy="509588"/>
        </p:xfrm>
        <a:graphic>
          <a:graphicData uri="http://schemas.openxmlformats.org/presentationml/2006/ole">
            <mc:AlternateContent xmlns:mc="http://schemas.openxmlformats.org/markup-compatibility/2006">
              <mc:Choice xmlns:v="urn:schemas-microsoft-com:vml" Requires="v">
                <p:oleObj name="Equation" r:id="rId14" imgW="190500" imgH="279400" progId="Equation.DSMT4">
                  <p:embed/>
                </p:oleObj>
              </mc:Choice>
              <mc:Fallback>
                <p:oleObj name="Equation" r:id="rId14" imgW="190500" imgH="279400" progId="Equation.DSMT4">
                  <p:embed/>
                  <p:pic>
                    <p:nvPicPr>
                      <p:cNvPr id="33" name="Object 2"/>
                      <p:cNvPicPr>
                        <a:picLocks noChangeAspect="1" noChangeArrowheads="1"/>
                      </p:cNvPicPr>
                      <p:nvPr/>
                    </p:nvPicPr>
                    <p:blipFill>
                      <a:blip r:embed="rId15"/>
                      <a:srcRect/>
                      <a:stretch>
                        <a:fillRect/>
                      </a:stretch>
                    </p:blipFill>
                    <p:spPr bwMode="auto">
                      <a:xfrm>
                        <a:off x="3040063" y="2165350"/>
                        <a:ext cx="347662" cy="509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 name="Text Box 180"/>
          <p:cNvSpPr txBox="1">
            <a:spLocks/>
          </p:cNvSpPr>
          <p:nvPr/>
        </p:nvSpPr>
        <p:spPr bwMode="auto">
          <a:xfrm>
            <a:off x="621030" y="2540142"/>
            <a:ext cx="834088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r>
              <a:rPr lang="en-US" sz="2000" dirty="0">
                <a:solidFill>
                  <a:srgbClr val="0000FF"/>
                </a:solidFill>
                <a:latin typeface="Times New Roman"/>
                <a:cs typeface="Times New Roman"/>
              </a:rPr>
              <a:t>--</a:t>
            </a:r>
            <a:r>
              <a:rPr lang="en-US" sz="2000" dirty="0">
                <a:latin typeface="Times New Roman"/>
                <a:cs typeface="Times New Roman"/>
              </a:rPr>
              <a:t>the </a:t>
            </a:r>
            <a:r>
              <a:rPr lang="en-US" sz="2000" i="1" dirty="0">
                <a:solidFill>
                  <a:srgbClr val="0000FF"/>
                </a:solidFill>
                <a:latin typeface="Times New Roman"/>
                <a:cs typeface="Times New Roman"/>
              </a:rPr>
              <a:t>component </a:t>
            </a:r>
            <a:r>
              <a:rPr lang="en-US" sz="2000" dirty="0">
                <a:latin typeface="Times New Roman"/>
                <a:cs typeface="Times New Roman"/>
              </a:rPr>
              <a:t>of the force (    ) perpendicular to    .</a:t>
            </a:r>
          </a:p>
        </p:txBody>
      </p:sp>
      <p:graphicFrame>
        <p:nvGraphicFramePr>
          <p:cNvPr id="40" name="Object 2"/>
          <p:cNvGraphicFramePr>
            <a:graphicFrameLocks noChangeAspect="1"/>
          </p:cNvGraphicFramePr>
          <p:nvPr/>
        </p:nvGraphicFramePr>
        <p:xfrm>
          <a:off x="5838507" y="2583180"/>
          <a:ext cx="207963" cy="301625"/>
        </p:xfrm>
        <a:graphic>
          <a:graphicData uri="http://schemas.openxmlformats.org/presentationml/2006/ole">
            <mc:AlternateContent xmlns:mc="http://schemas.openxmlformats.org/markup-compatibility/2006">
              <mc:Choice xmlns:v="urn:schemas-microsoft-com:vml" Requires="v">
                <p:oleObj name="Equation" r:id="rId16" imgW="114300" imgH="165100" progId="Equation.DSMT4">
                  <p:embed/>
                </p:oleObj>
              </mc:Choice>
              <mc:Fallback>
                <p:oleObj name="Equation" r:id="rId16" imgW="114300" imgH="165100" progId="Equation.DSMT4">
                  <p:embed/>
                  <p:pic>
                    <p:nvPicPr>
                      <p:cNvPr id="40" name="Object 2"/>
                      <p:cNvPicPr>
                        <a:picLocks noChangeAspect="1" noChangeArrowheads="1"/>
                      </p:cNvPicPr>
                      <p:nvPr/>
                    </p:nvPicPr>
                    <p:blipFill>
                      <a:blip r:embed="rId4"/>
                      <a:srcRect/>
                      <a:stretch>
                        <a:fillRect/>
                      </a:stretch>
                    </p:blipFill>
                    <p:spPr bwMode="auto">
                      <a:xfrm>
                        <a:off x="5838507" y="2583180"/>
                        <a:ext cx="207963"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 name="Object 2"/>
          <p:cNvGraphicFramePr>
            <a:graphicFrameLocks noChangeAspect="1"/>
          </p:cNvGraphicFramePr>
          <p:nvPr/>
        </p:nvGraphicFramePr>
        <p:xfrm>
          <a:off x="3711575" y="2589213"/>
          <a:ext cx="346075" cy="369887"/>
        </p:xfrm>
        <a:graphic>
          <a:graphicData uri="http://schemas.openxmlformats.org/presentationml/2006/ole">
            <mc:AlternateContent xmlns:mc="http://schemas.openxmlformats.org/markup-compatibility/2006">
              <mc:Choice xmlns:v="urn:schemas-microsoft-com:vml" Requires="v">
                <p:oleObj name="Equation" r:id="rId17" imgW="190500" imgH="203200" progId="Equation.DSMT4">
                  <p:embed/>
                </p:oleObj>
              </mc:Choice>
              <mc:Fallback>
                <p:oleObj name="Equation" r:id="rId17" imgW="190500" imgH="203200" progId="Equation.DSMT4">
                  <p:embed/>
                  <p:pic>
                    <p:nvPicPr>
                      <p:cNvPr id="41" name="Object 2"/>
                      <p:cNvPicPr>
                        <a:picLocks noChangeAspect="1" noChangeArrowheads="1"/>
                      </p:cNvPicPr>
                      <p:nvPr/>
                    </p:nvPicPr>
                    <p:blipFill>
                      <a:blip r:embed="rId18"/>
                      <a:srcRect/>
                      <a:stretch>
                        <a:fillRect/>
                      </a:stretch>
                    </p:blipFill>
                    <p:spPr bwMode="auto">
                      <a:xfrm>
                        <a:off x="3711575" y="2589213"/>
                        <a:ext cx="346075" cy="369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2" name="Object 2"/>
          <p:cNvGraphicFramePr>
            <a:graphicFrameLocks noChangeAspect="1"/>
          </p:cNvGraphicFramePr>
          <p:nvPr>
            <p:extLst>
              <p:ext uri="{D42A27DB-BD31-4B8C-83A1-F6EECF244321}">
                <p14:modId xmlns:p14="http://schemas.microsoft.com/office/powerpoint/2010/main" val="528127431"/>
              </p:ext>
            </p:extLst>
          </p:nvPr>
        </p:nvGraphicFramePr>
        <p:xfrm>
          <a:off x="2701370" y="5247128"/>
          <a:ext cx="346075" cy="369887"/>
        </p:xfrm>
        <a:graphic>
          <a:graphicData uri="http://schemas.openxmlformats.org/presentationml/2006/ole">
            <mc:AlternateContent xmlns:mc="http://schemas.openxmlformats.org/markup-compatibility/2006">
              <mc:Choice xmlns:v="urn:schemas-microsoft-com:vml" Requires="v">
                <p:oleObj name="Equation" r:id="rId19" imgW="190500" imgH="203200" progId="Equation.DSMT4">
                  <p:embed/>
                </p:oleObj>
              </mc:Choice>
              <mc:Fallback>
                <p:oleObj name="Equation" r:id="rId19" imgW="190500" imgH="203200" progId="Equation.DSMT4">
                  <p:embed/>
                  <p:pic>
                    <p:nvPicPr>
                      <p:cNvPr id="42" name="Object 2"/>
                      <p:cNvPicPr>
                        <a:picLocks noChangeAspect="1" noChangeArrowheads="1"/>
                      </p:cNvPicPr>
                      <p:nvPr/>
                    </p:nvPicPr>
                    <p:blipFill>
                      <a:blip r:embed="rId18"/>
                      <a:srcRect/>
                      <a:stretch>
                        <a:fillRect/>
                      </a:stretch>
                    </p:blipFill>
                    <p:spPr bwMode="auto">
                      <a:xfrm>
                        <a:off x="2701370" y="5247128"/>
                        <a:ext cx="346075" cy="369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 name="Object 2"/>
          <p:cNvGraphicFramePr>
            <a:graphicFrameLocks noChangeAspect="1"/>
          </p:cNvGraphicFramePr>
          <p:nvPr>
            <p:extLst>
              <p:ext uri="{D42A27DB-BD31-4B8C-83A1-F6EECF244321}">
                <p14:modId xmlns:p14="http://schemas.microsoft.com/office/powerpoint/2010/main" val="2253351159"/>
              </p:ext>
            </p:extLst>
          </p:nvPr>
        </p:nvGraphicFramePr>
        <p:xfrm>
          <a:off x="3496881" y="5218815"/>
          <a:ext cx="301625" cy="417513"/>
        </p:xfrm>
        <a:graphic>
          <a:graphicData uri="http://schemas.openxmlformats.org/presentationml/2006/ole">
            <mc:AlternateContent xmlns:mc="http://schemas.openxmlformats.org/markup-compatibility/2006">
              <mc:Choice xmlns:v="urn:schemas-microsoft-com:vml" Requires="v">
                <p:oleObj name="Equation" r:id="rId20" imgW="165100" imgH="228600" progId="Equation.DSMT4">
                  <p:embed/>
                </p:oleObj>
              </mc:Choice>
              <mc:Fallback>
                <p:oleObj name="Equation" r:id="rId20" imgW="165100" imgH="228600" progId="Equation.DSMT4">
                  <p:embed/>
                  <p:pic>
                    <p:nvPicPr>
                      <p:cNvPr id="43" name="Object 2"/>
                      <p:cNvPicPr>
                        <a:picLocks noChangeAspect="1" noChangeArrowheads="1"/>
                      </p:cNvPicPr>
                      <p:nvPr/>
                    </p:nvPicPr>
                    <p:blipFill>
                      <a:blip r:embed="rId21"/>
                      <a:srcRect/>
                      <a:stretch>
                        <a:fillRect/>
                      </a:stretch>
                    </p:blipFill>
                    <p:spPr bwMode="auto">
                      <a:xfrm>
                        <a:off x="3496881" y="5218815"/>
                        <a:ext cx="301625" cy="417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9089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par>
                                <p:cTn id="11" presetID="9"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dissolve">
                                      <p:cBhvr>
                                        <p:cTn id="13" dur="500"/>
                                        <p:tgtEl>
                                          <p:spTgt spid="5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dissolv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ssolve">
                                      <p:cBhvr>
                                        <p:cTn id="21" dur="500"/>
                                        <p:tgtEl>
                                          <p:spTgt spid="3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dissolve">
                                      <p:cBhvr>
                                        <p:cTn id="24" dur="500"/>
                                        <p:tgtEl>
                                          <p:spTgt spid="3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dissolve">
                                      <p:cBhvr>
                                        <p:cTn id="27" dur="500"/>
                                        <p:tgtEl>
                                          <p:spTgt spid="55"/>
                                        </p:tgtEl>
                                      </p:cBhvr>
                                    </p:animEffect>
                                  </p:childTnLst>
                                </p:cTn>
                              </p:par>
                              <p:par>
                                <p:cTn id="28" presetID="9" presetClass="entr" presetSubtype="0"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dissolve">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dissolve">
                                      <p:cBhvr>
                                        <p:cTn id="35" dur="500"/>
                                        <p:tgtEl>
                                          <p:spTgt spid="41"/>
                                        </p:tgtEl>
                                      </p:cBhvr>
                                    </p:animEffect>
                                  </p:childTnLst>
                                </p:cTn>
                              </p:par>
                              <p:par>
                                <p:cTn id="36" presetID="9"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dissolve">
                                      <p:cBhvr>
                                        <p:cTn id="38" dur="500"/>
                                        <p:tgtEl>
                                          <p:spTgt spid="4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dissolve">
                                      <p:cBhvr>
                                        <p:cTn id="44" dur="500"/>
                                        <p:tgtEl>
                                          <p:spTgt spid="61"/>
                                        </p:tgtEl>
                                      </p:cBhvr>
                                    </p:animEffect>
                                  </p:childTnLst>
                                </p:cTn>
                              </p:par>
                              <p:par>
                                <p:cTn id="45" presetID="9"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dissolve">
                                      <p:cBhvr>
                                        <p:cTn id="47" dur="500"/>
                                        <p:tgtEl>
                                          <p:spTgt spid="62"/>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dissolve">
                                      <p:cBhvr>
                                        <p:cTn id="50" dur="500"/>
                                        <p:tgtEl>
                                          <p:spTgt spid="56"/>
                                        </p:tgtEl>
                                      </p:cBhvr>
                                    </p:animEffect>
                                  </p:childTnLst>
                                </p:cTn>
                              </p:par>
                              <p:par>
                                <p:cTn id="51" presetID="9"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dissolve">
                                      <p:cBhvr>
                                        <p:cTn id="53" dur="500"/>
                                        <p:tgtEl>
                                          <p:spTgt spid="60"/>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dissolve">
                                      <p:cBhvr>
                                        <p:cTn id="56" dur="500"/>
                                        <p:tgtEl>
                                          <p:spTgt spid="57"/>
                                        </p:tgtEl>
                                      </p:cBhvr>
                                    </p:animEffect>
                                  </p:childTnLst>
                                </p:cTn>
                              </p:par>
                              <p:par>
                                <p:cTn id="57" presetID="9"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dissolve">
                                      <p:cBhvr>
                                        <p:cTn id="59" dur="5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dissolve">
                                      <p:cBhvr>
                                        <p:cTn id="64" dur="500"/>
                                        <p:tgtEl>
                                          <p:spTgt spid="42"/>
                                        </p:tgtEl>
                                      </p:cBhvr>
                                    </p:animEffect>
                                  </p:childTnLst>
                                </p:cTn>
                              </p:par>
                              <p:par>
                                <p:cTn id="65" presetID="9"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dissolve">
                                      <p:cBhvr>
                                        <p:cTn id="67" dur="500"/>
                                        <p:tgtEl>
                                          <p:spTgt spid="43"/>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dissolve">
                                      <p:cBhvr>
                                        <p:cTn id="7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61" grpId="0" animBg="1"/>
      <p:bldP spid="71" grpId="0"/>
      <p:bldP spid="30" grpId="0"/>
      <p:bldP spid="32"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53B5E033-3313-4C4D-8DAA-491FB3839A1F}"/>
              </a:ext>
            </a:extLst>
          </p:cNvPr>
          <p:cNvSpPr>
            <a:spLocks noChangeArrowheads="1"/>
          </p:cNvSpPr>
          <p:nvPr/>
        </p:nvSpPr>
        <p:spPr bwMode="auto">
          <a:xfrm rot="17569210">
            <a:off x="3296127" y="3343275"/>
            <a:ext cx="4080510" cy="425768"/>
          </a:xfrm>
          <a:prstGeom prst="rect">
            <a:avLst/>
          </a:prstGeom>
          <a:solidFill>
            <a:srgbClr val="FFC000"/>
          </a:solidFill>
          <a:ln w="6350">
            <a:solidFill>
              <a:schemeClr val="tx1"/>
            </a:solidFill>
            <a:miter lim="800000"/>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graphicFrame>
        <p:nvGraphicFramePr>
          <p:cNvPr id="25602" name="Object 2">
            <a:extLst>
              <a:ext uri="{FF2B5EF4-FFF2-40B4-BE49-F238E27FC236}">
                <a16:creationId xmlns:a16="http://schemas.microsoft.com/office/drawing/2014/main" id="{91814F89-8A88-0B49-B933-A0C5C10F965B}"/>
              </a:ext>
            </a:extLst>
          </p:cNvPr>
          <p:cNvGraphicFramePr>
            <a:graphicFrameLocks noChangeAspect="1"/>
          </p:cNvGraphicFramePr>
          <p:nvPr>
            <p:extLst>
              <p:ext uri="{D42A27DB-BD31-4B8C-83A1-F6EECF244321}">
                <p14:modId xmlns:p14="http://schemas.microsoft.com/office/powerpoint/2010/main" val="2046141494"/>
              </p:ext>
            </p:extLst>
          </p:nvPr>
        </p:nvGraphicFramePr>
        <p:xfrm>
          <a:off x="1058704" y="3055673"/>
          <a:ext cx="2138840" cy="1176285"/>
        </p:xfrm>
        <a:graphic>
          <a:graphicData uri="http://schemas.openxmlformats.org/presentationml/2006/ole">
            <mc:AlternateContent xmlns:mc="http://schemas.openxmlformats.org/markup-compatibility/2006">
              <mc:Choice xmlns:v="urn:schemas-microsoft-com:vml" Requires="v">
                <p:oleObj name="Equation" r:id="rId3" imgW="1270000" imgH="698500" progId="Equation.DSMT4">
                  <p:embed/>
                </p:oleObj>
              </mc:Choice>
              <mc:Fallback>
                <p:oleObj name="Equation" r:id="rId3" imgW="1270000" imgH="698500" progId="Equation.DSMT4">
                  <p:embed/>
                  <p:pic>
                    <p:nvPicPr>
                      <p:cNvPr id="25602" name="Object 2">
                        <a:extLst>
                          <a:ext uri="{FF2B5EF4-FFF2-40B4-BE49-F238E27FC236}">
                            <a16:creationId xmlns:a16="http://schemas.microsoft.com/office/drawing/2014/main" id="{91814F89-8A88-0B49-B933-A0C5C10F9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704" y="3055673"/>
                        <a:ext cx="2138840" cy="1176285"/>
                      </a:xfrm>
                      <a:prstGeom prst="rect">
                        <a:avLst/>
                      </a:prstGeom>
                      <a:noFill/>
                      <a:ln>
                        <a:noFill/>
                      </a:ln>
                      <a:effectLst/>
                    </p:spPr>
                  </p:pic>
                </p:oleObj>
              </mc:Fallback>
            </mc:AlternateContent>
          </a:graphicData>
        </a:graphic>
      </p:graphicFrame>
      <p:sp>
        <p:nvSpPr>
          <p:cNvPr id="25603" name="AutoShape 8">
            <a:extLst>
              <a:ext uri="{FF2B5EF4-FFF2-40B4-BE49-F238E27FC236}">
                <a16:creationId xmlns:a16="http://schemas.microsoft.com/office/drawing/2014/main" id="{E14A6A14-0940-D94F-BD0E-D91680541C78}"/>
              </a:ext>
            </a:extLst>
          </p:cNvPr>
          <p:cNvSpPr>
            <a:spLocks/>
          </p:cNvSpPr>
          <p:nvPr/>
        </p:nvSpPr>
        <p:spPr bwMode="auto">
          <a:xfrm>
            <a:off x="5280660" y="3497580"/>
            <a:ext cx="137160" cy="137160"/>
          </a:xfrm>
          <a:custGeom>
            <a:avLst/>
            <a:gdLst>
              <a:gd name="T0" fmla="*/ 3793300 w 21600"/>
              <a:gd name="T1" fmla="*/ 0 h 21600"/>
              <a:gd name="T2" fmla="*/ 1110961 w 21600"/>
              <a:gd name="T3" fmla="*/ 1110961 h 21600"/>
              <a:gd name="T4" fmla="*/ 0 w 21600"/>
              <a:gd name="T5" fmla="*/ 3793300 h 21600"/>
              <a:gd name="T6" fmla="*/ 1110961 w 21600"/>
              <a:gd name="T7" fmla="*/ 6475645 h 21600"/>
              <a:gd name="T8" fmla="*/ 3793300 w 21600"/>
              <a:gd name="T9" fmla="*/ 7586606 h 21600"/>
              <a:gd name="T10" fmla="*/ 6475645 w 21600"/>
              <a:gd name="T11" fmla="*/ 6475645 h 21600"/>
              <a:gd name="T12" fmla="*/ 7586606 w 21600"/>
              <a:gd name="T13" fmla="*/ 3793300 h 21600"/>
              <a:gd name="T14" fmla="*/ 6475645 w 21600"/>
              <a:gd name="T15" fmla="*/ 111096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5"/>
            <a:srcRect/>
            <a:tile tx="0" ty="0" sx="100000" sy="100000" flip="none" algn="tl"/>
          </a:blipFill>
          <a:ln w="25400">
            <a:solidFill>
              <a:srgbClr val="000000"/>
            </a:solidFill>
            <a:round/>
            <a:headEnd/>
            <a:tailEnd/>
          </a:ln>
        </p:spPr>
        <p:txBody>
          <a:bodyPr wrap="none" anchor="ctr"/>
          <a:lstStyle/>
          <a:p>
            <a:endParaRPr lang="en-US" sz="1620"/>
          </a:p>
        </p:txBody>
      </p:sp>
      <p:sp>
        <p:nvSpPr>
          <p:cNvPr id="25604" name="Line 9">
            <a:extLst>
              <a:ext uri="{FF2B5EF4-FFF2-40B4-BE49-F238E27FC236}">
                <a16:creationId xmlns:a16="http://schemas.microsoft.com/office/drawing/2014/main" id="{6F83CF3D-0FDA-7248-B0CD-192B76FAD73F}"/>
              </a:ext>
            </a:extLst>
          </p:cNvPr>
          <p:cNvSpPr>
            <a:spLocks noChangeShapeType="1"/>
          </p:cNvSpPr>
          <p:nvPr/>
        </p:nvSpPr>
        <p:spPr bwMode="auto">
          <a:xfrm flipV="1">
            <a:off x="5349240" y="1714500"/>
            <a:ext cx="754380" cy="185166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25605" name="Text Box 10">
            <a:extLst>
              <a:ext uri="{FF2B5EF4-FFF2-40B4-BE49-F238E27FC236}">
                <a16:creationId xmlns:a16="http://schemas.microsoft.com/office/drawing/2014/main" id="{E4246D0D-8AA7-EC47-90D3-1157C5BA2AE5}"/>
              </a:ext>
            </a:extLst>
          </p:cNvPr>
          <p:cNvSpPr txBox="1">
            <a:spLocks/>
          </p:cNvSpPr>
          <p:nvPr/>
        </p:nvSpPr>
        <p:spPr bwMode="auto">
          <a:xfrm>
            <a:off x="4937760" y="3634740"/>
            <a:ext cx="6858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080"/>
              <a:t>c. of m.</a:t>
            </a:r>
          </a:p>
        </p:txBody>
      </p:sp>
      <p:sp>
        <p:nvSpPr>
          <p:cNvPr id="25606" name="Text Box 11">
            <a:extLst>
              <a:ext uri="{FF2B5EF4-FFF2-40B4-BE49-F238E27FC236}">
                <a16:creationId xmlns:a16="http://schemas.microsoft.com/office/drawing/2014/main" id="{C55CFC29-8CD1-6041-8AEB-674338C9D95E}"/>
              </a:ext>
            </a:extLst>
          </p:cNvPr>
          <p:cNvSpPr txBox="1">
            <a:spLocks/>
          </p:cNvSpPr>
          <p:nvPr/>
        </p:nvSpPr>
        <p:spPr bwMode="auto">
          <a:xfrm>
            <a:off x="4869180" y="2331720"/>
            <a:ext cx="6858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20"/>
              <a:t>r=L/2</a:t>
            </a:r>
            <a:endParaRPr lang="en-US" altLang="en-US" sz="1080"/>
          </a:p>
        </p:txBody>
      </p:sp>
      <p:sp>
        <p:nvSpPr>
          <p:cNvPr id="25607" name="Line 12">
            <a:extLst>
              <a:ext uri="{FF2B5EF4-FFF2-40B4-BE49-F238E27FC236}">
                <a16:creationId xmlns:a16="http://schemas.microsoft.com/office/drawing/2014/main" id="{EC3102DD-B5CC-584F-8240-A3562AA80F5F}"/>
              </a:ext>
            </a:extLst>
          </p:cNvPr>
          <p:cNvSpPr>
            <a:spLocks noChangeShapeType="1"/>
          </p:cNvSpPr>
          <p:nvPr/>
        </p:nvSpPr>
        <p:spPr bwMode="auto">
          <a:xfrm flipV="1">
            <a:off x="6172200" y="205740"/>
            <a:ext cx="548640" cy="137160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25608" name="Text Box 13">
            <a:extLst>
              <a:ext uri="{FF2B5EF4-FFF2-40B4-BE49-F238E27FC236}">
                <a16:creationId xmlns:a16="http://schemas.microsoft.com/office/drawing/2014/main" id="{038529B6-2EB9-8F48-ADD7-E72DF058930A}"/>
              </a:ext>
            </a:extLst>
          </p:cNvPr>
          <p:cNvSpPr txBox="1">
            <a:spLocks/>
          </p:cNvSpPr>
          <p:nvPr/>
        </p:nvSpPr>
        <p:spPr bwMode="auto">
          <a:xfrm>
            <a:off x="5897880" y="205740"/>
            <a:ext cx="75438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20" dirty="0">
                <a:latin typeface="+mj-lt"/>
              </a:rPr>
              <a:t>line of </a:t>
            </a:r>
          </a:p>
          <a:p>
            <a:pPr algn="l" eaLnBrk="1" hangingPunct="1"/>
            <a:r>
              <a:rPr lang="en-US" altLang="en-US" sz="1620" dirty="0">
                <a:latin typeface="+mj-lt"/>
              </a:rPr>
              <a:t>  </a:t>
            </a:r>
            <a:r>
              <a:rPr lang="ja-JP" altLang="en-US" sz="1620">
                <a:latin typeface="+mj-lt"/>
              </a:rPr>
              <a:t>“</a:t>
            </a:r>
            <a:r>
              <a:rPr lang="en-US" altLang="ja-JP" sz="1620" dirty="0">
                <a:latin typeface="+mj-lt"/>
              </a:rPr>
              <a:t>r</a:t>
            </a:r>
            <a:r>
              <a:rPr lang="ja-JP" altLang="en-US" sz="1620">
                <a:latin typeface="+mj-lt"/>
              </a:rPr>
              <a:t>”</a:t>
            </a:r>
            <a:endParaRPr lang="en-US" altLang="en-US" sz="1080" dirty="0">
              <a:latin typeface="+mj-lt"/>
            </a:endParaRPr>
          </a:p>
        </p:txBody>
      </p:sp>
      <p:graphicFrame>
        <p:nvGraphicFramePr>
          <p:cNvPr id="25609" name="Object 3">
            <a:extLst>
              <a:ext uri="{FF2B5EF4-FFF2-40B4-BE49-F238E27FC236}">
                <a16:creationId xmlns:a16="http://schemas.microsoft.com/office/drawing/2014/main" id="{058DC134-E9FC-6C40-8A97-BAFDE5E0426B}"/>
              </a:ext>
            </a:extLst>
          </p:cNvPr>
          <p:cNvGraphicFramePr>
            <a:graphicFrameLocks noChangeAspect="1"/>
          </p:cNvGraphicFramePr>
          <p:nvPr/>
        </p:nvGraphicFramePr>
        <p:xfrm>
          <a:off x="6789420" y="1097280"/>
          <a:ext cx="1057275" cy="281464"/>
        </p:xfrm>
        <a:graphic>
          <a:graphicData uri="http://schemas.openxmlformats.org/presentationml/2006/ole">
            <mc:AlternateContent xmlns:mc="http://schemas.openxmlformats.org/markup-compatibility/2006">
              <mc:Choice xmlns:v="urn:schemas-microsoft-com:vml" Requires="v">
                <p:oleObj name="Equation" r:id="rId6" imgW="762000" imgH="203200" progId="Equation.DSMT4">
                  <p:embed/>
                </p:oleObj>
              </mc:Choice>
              <mc:Fallback>
                <p:oleObj name="Equation" r:id="rId6" imgW="762000" imgH="203200" progId="Equation.DSMT4">
                  <p:embed/>
                  <p:pic>
                    <p:nvPicPr>
                      <p:cNvPr id="25609" name="Object 3">
                        <a:extLst>
                          <a:ext uri="{FF2B5EF4-FFF2-40B4-BE49-F238E27FC236}">
                            <a16:creationId xmlns:a16="http://schemas.microsoft.com/office/drawing/2014/main" id="{058DC134-E9FC-6C40-8A97-BAFDE5E042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9420" y="1097280"/>
                        <a:ext cx="1057275" cy="281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5610" name="Text Box 16">
            <a:extLst>
              <a:ext uri="{FF2B5EF4-FFF2-40B4-BE49-F238E27FC236}">
                <a16:creationId xmlns:a16="http://schemas.microsoft.com/office/drawing/2014/main" id="{6AB3A258-0222-A141-AE2E-547B71F89718}"/>
              </a:ext>
            </a:extLst>
          </p:cNvPr>
          <p:cNvSpPr txBox="1">
            <a:spLocks/>
          </p:cNvSpPr>
          <p:nvPr/>
        </p:nvSpPr>
        <p:spPr bwMode="auto">
          <a:xfrm>
            <a:off x="342900" y="4567922"/>
            <a:ext cx="399360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solidFill>
                  <a:srgbClr val="FF0000"/>
                </a:solidFill>
                <a:latin typeface="Apple Chancery" panose="03020702040506060504" pitchFamily="66" charset="-79"/>
                <a:cs typeface="Apple Chancery" panose="03020702040506060504" pitchFamily="66" charset="-79"/>
              </a:rPr>
              <a:t>Note:</a:t>
            </a:r>
            <a:r>
              <a:rPr lang="en-US" altLang="en-US" sz="2000" dirty="0">
                <a:latin typeface="+mj-lt"/>
              </a:rPr>
              <a:t> the </a:t>
            </a:r>
            <a:r>
              <a:rPr lang="en-US" altLang="en-US" sz="2000" dirty="0">
                <a:solidFill>
                  <a:srgbClr val="081FD1"/>
                </a:solidFill>
                <a:latin typeface="+mj-lt"/>
              </a:rPr>
              <a:t>torque is positive </a:t>
            </a:r>
            <a:r>
              <a:rPr lang="en-US" altLang="en-US" sz="2000" dirty="0">
                <a:latin typeface="+mj-lt"/>
              </a:rPr>
              <a:t>because the force involved is trying to motivate the ladder to rotate in a </a:t>
            </a:r>
            <a:r>
              <a:rPr lang="en-US" altLang="en-US" sz="2000" dirty="0">
                <a:solidFill>
                  <a:srgbClr val="081FD1"/>
                </a:solidFill>
                <a:latin typeface="+mj-lt"/>
              </a:rPr>
              <a:t>COUNTER-CLOCKWISE direction</a:t>
            </a:r>
            <a:r>
              <a:rPr lang="en-US" altLang="en-US" sz="2000" dirty="0">
                <a:latin typeface="+mj-lt"/>
              </a:rPr>
              <a:t>, relative to the </a:t>
            </a:r>
            <a:r>
              <a:rPr lang="en-US" altLang="en-US" sz="2000" i="1" dirty="0">
                <a:latin typeface="+mj-lt"/>
              </a:rPr>
              <a:t>center of mass</a:t>
            </a:r>
            <a:r>
              <a:rPr lang="en-US" altLang="en-US" sz="2000" dirty="0">
                <a:latin typeface="+mj-lt"/>
              </a:rPr>
              <a:t>.</a:t>
            </a:r>
            <a:endParaRPr lang="en-US" altLang="en-US" sz="2400" dirty="0">
              <a:latin typeface="+mj-lt"/>
            </a:endParaRPr>
          </a:p>
        </p:txBody>
      </p:sp>
      <p:sp>
        <p:nvSpPr>
          <p:cNvPr id="25611" name="Line 18">
            <a:extLst>
              <a:ext uri="{FF2B5EF4-FFF2-40B4-BE49-F238E27FC236}">
                <a16:creationId xmlns:a16="http://schemas.microsoft.com/office/drawing/2014/main" id="{7098A8A6-0D20-3548-9601-D3273F6A0930}"/>
              </a:ext>
            </a:extLst>
          </p:cNvPr>
          <p:cNvSpPr>
            <a:spLocks noChangeShapeType="1"/>
          </p:cNvSpPr>
          <p:nvPr/>
        </p:nvSpPr>
        <p:spPr bwMode="auto">
          <a:xfrm>
            <a:off x="4800600" y="5486400"/>
            <a:ext cx="8915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25612" name="Arc 19">
            <a:extLst>
              <a:ext uri="{FF2B5EF4-FFF2-40B4-BE49-F238E27FC236}">
                <a16:creationId xmlns:a16="http://schemas.microsoft.com/office/drawing/2014/main" id="{EA512E52-D371-454A-9036-CEC4A4DA4E9F}"/>
              </a:ext>
            </a:extLst>
          </p:cNvPr>
          <p:cNvSpPr>
            <a:spLocks/>
          </p:cNvSpPr>
          <p:nvPr/>
        </p:nvSpPr>
        <p:spPr bwMode="auto">
          <a:xfrm>
            <a:off x="4869180" y="5280660"/>
            <a:ext cx="205740" cy="205740"/>
          </a:xfrm>
          <a:custGeom>
            <a:avLst/>
            <a:gdLst>
              <a:gd name="T0" fmla="*/ 0 w 21600"/>
              <a:gd name="T1" fmla="*/ 0 h 21600"/>
              <a:gd name="T2" fmla="*/ 25604788 w 21600"/>
              <a:gd name="T3" fmla="*/ 25604788 h 21600"/>
              <a:gd name="T4" fmla="*/ 0 w 21600"/>
              <a:gd name="T5" fmla="*/ 256047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25613" name="Object 4">
            <a:extLst>
              <a:ext uri="{FF2B5EF4-FFF2-40B4-BE49-F238E27FC236}">
                <a16:creationId xmlns:a16="http://schemas.microsoft.com/office/drawing/2014/main" id="{221DDE5F-0242-C04E-9C8E-3CC581B88F75}"/>
              </a:ext>
            </a:extLst>
          </p:cNvPr>
          <p:cNvGraphicFramePr>
            <a:graphicFrameLocks noChangeAspect="1"/>
          </p:cNvGraphicFramePr>
          <p:nvPr/>
        </p:nvGraphicFramePr>
        <p:xfrm>
          <a:off x="5006340" y="5143500"/>
          <a:ext cx="160020" cy="222885"/>
        </p:xfrm>
        <a:graphic>
          <a:graphicData uri="http://schemas.openxmlformats.org/presentationml/2006/ole">
            <mc:AlternateContent xmlns:mc="http://schemas.openxmlformats.org/markup-compatibility/2006">
              <mc:Choice xmlns:v="urn:schemas-microsoft-com:vml" Requires="v">
                <p:oleObj name="Equation" r:id="rId8" imgW="127000" imgH="177800" progId="Equation.DSMT4">
                  <p:embed/>
                </p:oleObj>
              </mc:Choice>
              <mc:Fallback>
                <p:oleObj name="Equation" r:id="rId8" imgW="127000" imgH="177800" progId="Equation.DSMT4">
                  <p:embed/>
                  <p:pic>
                    <p:nvPicPr>
                      <p:cNvPr id="25613" name="Object 4">
                        <a:extLst>
                          <a:ext uri="{FF2B5EF4-FFF2-40B4-BE49-F238E27FC236}">
                            <a16:creationId xmlns:a16="http://schemas.microsoft.com/office/drawing/2014/main" id="{221DDE5F-0242-C04E-9C8E-3CC581B88F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6340" y="5143500"/>
                        <a:ext cx="160020" cy="222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5614" name="Line 22">
            <a:extLst>
              <a:ext uri="{FF2B5EF4-FFF2-40B4-BE49-F238E27FC236}">
                <a16:creationId xmlns:a16="http://schemas.microsoft.com/office/drawing/2014/main" id="{C5A6112D-EE04-7046-8D26-03E9BEA7466D}"/>
              </a:ext>
            </a:extLst>
          </p:cNvPr>
          <p:cNvSpPr>
            <a:spLocks noChangeShapeType="1"/>
          </p:cNvSpPr>
          <p:nvPr/>
        </p:nvSpPr>
        <p:spPr bwMode="auto">
          <a:xfrm flipH="1">
            <a:off x="6377940" y="1714500"/>
            <a:ext cx="130302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25615" name="Text Box 23">
            <a:extLst>
              <a:ext uri="{FF2B5EF4-FFF2-40B4-BE49-F238E27FC236}">
                <a16:creationId xmlns:a16="http://schemas.microsoft.com/office/drawing/2014/main" id="{2125447E-B909-2A43-9FE9-FE8B2344FB97}"/>
              </a:ext>
            </a:extLst>
          </p:cNvPr>
          <p:cNvSpPr txBox="1">
            <a:spLocks/>
          </p:cNvSpPr>
          <p:nvPr/>
        </p:nvSpPr>
        <p:spPr bwMode="auto">
          <a:xfrm>
            <a:off x="6856572" y="1700212"/>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800"/>
              <a:t>N</a:t>
            </a:r>
            <a:endParaRPr lang="en-US" altLang="en-US" sz="2880"/>
          </a:p>
        </p:txBody>
      </p:sp>
      <p:sp>
        <p:nvSpPr>
          <p:cNvPr id="25616" name="Line 24">
            <a:extLst>
              <a:ext uri="{FF2B5EF4-FFF2-40B4-BE49-F238E27FC236}">
                <a16:creationId xmlns:a16="http://schemas.microsoft.com/office/drawing/2014/main" id="{CA63CD2E-398E-AA42-9E68-57A55BD9CF90}"/>
              </a:ext>
            </a:extLst>
          </p:cNvPr>
          <p:cNvSpPr>
            <a:spLocks noChangeShapeType="1"/>
          </p:cNvSpPr>
          <p:nvPr/>
        </p:nvSpPr>
        <p:spPr bwMode="auto">
          <a:xfrm flipH="1" flipV="1">
            <a:off x="6583680" y="1303020"/>
            <a:ext cx="1028700" cy="3429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25617" name="Line 25">
            <a:extLst>
              <a:ext uri="{FF2B5EF4-FFF2-40B4-BE49-F238E27FC236}">
                <a16:creationId xmlns:a16="http://schemas.microsoft.com/office/drawing/2014/main" id="{0BAD8507-254B-D742-8A7E-47C8898FE81A}"/>
              </a:ext>
            </a:extLst>
          </p:cNvPr>
          <p:cNvSpPr>
            <a:spLocks noChangeShapeType="1"/>
          </p:cNvSpPr>
          <p:nvPr/>
        </p:nvSpPr>
        <p:spPr bwMode="auto">
          <a:xfrm flipH="1">
            <a:off x="6446520" y="1303020"/>
            <a:ext cx="137160" cy="3429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25618" name="Arc 27">
            <a:extLst>
              <a:ext uri="{FF2B5EF4-FFF2-40B4-BE49-F238E27FC236}">
                <a16:creationId xmlns:a16="http://schemas.microsoft.com/office/drawing/2014/main" id="{67914E0B-A6EF-0E4B-93EA-CB5E1F22C33C}"/>
              </a:ext>
            </a:extLst>
          </p:cNvPr>
          <p:cNvSpPr>
            <a:spLocks/>
          </p:cNvSpPr>
          <p:nvPr/>
        </p:nvSpPr>
        <p:spPr bwMode="auto">
          <a:xfrm>
            <a:off x="6515100" y="1508760"/>
            <a:ext cx="205740" cy="205740"/>
          </a:xfrm>
          <a:custGeom>
            <a:avLst/>
            <a:gdLst>
              <a:gd name="T0" fmla="*/ 0 w 21600"/>
              <a:gd name="T1" fmla="*/ 0 h 21600"/>
              <a:gd name="T2" fmla="*/ 25604788 w 21600"/>
              <a:gd name="T3" fmla="*/ 25604788 h 21600"/>
              <a:gd name="T4" fmla="*/ 0 w 21600"/>
              <a:gd name="T5" fmla="*/ 256047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25619" name="Object 5">
            <a:extLst>
              <a:ext uri="{FF2B5EF4-FFF2-40B4-BE49-F238E27FC236}">
                <a16:creationId xmlns:a16="http://schemas.microsoft.com/office/drawing/2014/main" id="{E792545A-A476-3240-BC88-03677D33E357}"/>
              </a:ext>
            </a:extLst>
          </p:cNvPr>
          <p:cNvGraphicFramePr>
            <a:graphicFrameLocks noChangeAspect="1"/>
          </p:cNvGraphicFramePr>
          <p:nvPr/>
        </p:nvGraphicFramePr>
        <p:xfrm>
          <a:off x="6720840" y="1491615"/>
          <a:ext cx="160020" cy="222885"/>
        </p:xfrm>
        <a:graphic>
          <a:graphicData uri="http://schemas.openxmlformats.org/presentationml/2006/ole">
            <mc:AlternateContent xmlns:mc="http://schemas.openxmlformats.org/markup-compatibility/2006">
              <mc:Choice xmlns:v="urn:schemas-microsoft-com:vml" Requires="v">
                <p:oleObj name="Equation" r:id="rId10" imgW="127000" imgH="177800" progId="Equation.DSMT4">
                  <p:embed/>
                </p:oleObj>
              </mc:Choice>
              <mc:Fallback>
                <p:oleObj name="Equation" r:id="rId10" imgW="127000" imgH="177800" progId="Equation.DSMT4">
                  <p:embed/>
                  <p:pic>
                    <p:nvPicPr>
                      <p:cNvPr id="25619" name="Object 5">
                        <a:extLst>
                          <a:ext uri="{FF2B5EF4-FFF2-40B4-BE49-F238E27FC236}">
                            <a16:creationId xmlns:a16="http://schemas.microsoft.com/office/drawing/2014/main" id="{E792545A-A476-3240-BC88-03677D33E3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20840" y="1491615"/>
                        <a:ext cx="160020" cy="222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5620" name="Group 34">
            <a:extLst>
              <a:ext uri="{FF2B5EF4-FFF2-40B4-BE49-F238E27FC236}">
                <a16:creationId xmlns:a16="http://schemas.microsoft.com/office/drawing/2014/main" id="{68A389F9-8EA9-F845-9914-A9C98A859708}"/>
              </a:ext>
            </a:extLst>
          </p:cNvPr>
          <p:cNvGrpSpPr>
            <a:grpSpLocks/>
          </p:cNvGrpSpPr>
          <p:nvPr/>
        </p:nvGrpSpPr>
        <p:grpSpPr bwMode="auto">
          <a:xfrm>
            <a:off x="7046595" y="455768"/>
            <a:ext cx="2097405" cy="591504"/>
            <a:chOff x="4932" y="-305"/>
            <a:chExt cx="1056" cy="414"/>
          </a:xfrm>
        </p:grpSpPr>
        <p:sp>
          <p:nvSpPr>
            <p:cNvPr id="25628" name="Text Box 26">
              <a:extLst>
                <a:ext uri="{FF2B5EF4-FFF2-40B4-BE49-F238E27FC236}">
                  <a16:creationId xmlns:a16="http://schemas.microsoft.com/office/drawing/2014/main" id="{2D9997A2-F05F-0F4F-AF2A-EFBD26BF34F9}"/>
                </a:ext>
              </a:extLst>
            </p:cNvPr>
            <p:cNvSpPr txBox="1">
              <a:spLocks/>
            </p:cNvSpPr>
            <p:nvPr/>
          </p:nvSpPr>
          <p:spPr bwMode="auto">
            <a:xfrm>
              <a:off x="4932" y="-305"/>
              <a:ext cx="1056"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20" dirty="0">
                  <a:latin typeface="+mj-lt"/>
                </a:rPr>
                <a:t>(comp of N     to </a:t>
              </a:r>
              <a:r>
                <a:rPr lang="ja-JP" altLang="en-US" sz="1620">
                  <a:latin typeface="+mj-lt"/>
                </a:rPr>
                <a:t>“</a:t>
              </a:r>
              <a:r>
                <a:rPr lang="en-US" altLang="ja-JP" sz="1620" dirty="0">
                  <a:latin typeface="+mj-lt"/>
                </a:rPr>
                <a:t>r</a:t>
              </a:r>
              <a:r>
                <a:rPr lang="ja-JP" altLang="en-US" sz="1620">
                  <a:latin typeface="+mj-lt"/>
                </a:rPr>
                <a:t>”</a:t>
              </a:r>
              <a:r>
                <a:rPr lang="en-US" altLang="ja-JP" sz="1620" dirty="0">
                  <a:latin typeface="+mj-lt"/>
                </a:rPr>
                <a:t>)</a:t>
              </a:r>
              <a:endParaRPr lang="en-US" altLang="en-US" sz="1620" dirty="0">
                <a:latin typeface="+mj-lt"/>
              </a:endParaRPr>
            </a:p>
          </p:txBody>
        </p:sp>
        <p:graphicFrame>
          <p:nvGraphicFramePr>
            <p:cNvPr id="25629" name="Object 6">
              <a:extLst>
                <a:ext uri="{FF2B5EF4-FFF2-40B4-BE49-F238E27FC236}">
                  <a16:creationId xmlns:a16="http://schemas.microsoft.com/office/drawing/2014/main" id="{D44412A9-6701-6E44-9C48-0BFE648442C6}"/>
                </a:ext>
              </a:extLst>
            </p:cNvPr>
            <p:cNvGraphicFramePr>
              <a:graphicFrameLocks noChangeAspect="1"/>
            </p:cNvGraphicFramePr>
            <p:nvPr>
              <p:extLst>
                <p:ext uri="{D42A27DB-BD31-4B8C-83A1-F6EECF244321}">
                  <p14:modId xmlns:p14="http://schemas.microsoft.com/office/powerpoint/2010/main" val="3226275462"/>
                </p:ext>
              </p:extLst>
            </p:nvPr>
          </p:nvGraphicFramePr>
          <p:xfrm>
            <a:off x="5450" y="-253"/>
            <a:ext cx="145" cy="145"/>
          </p:xfrm>
          <a:graphic>
            <a:graphicData uri="http://schemas.openxmlformats.org/presentationml/2006/ole">
              <mc:AlternateContent xmlns:mc="http://schemas.openxmlformats.org/markup-compatibility/2006">
                <mc:Choice xmlns:v="urn:schemas-microsoft-com:vml" Requires="v">
                  <p:oleObj name="Equation" r:id="rId12" imgW="152400" imgH="152400" progId="Equation.DSMT4">
                    <p:embed/>
                  </p:oleObj>
                </mc:Choice>
                <mc:Fallback>
                  <p:oleObj name="Equation" r:id="rId12" imgW="152400" imgH="152400" progId="Equation.DSMT4">
                    <p:embed/>
                    <p:pic>
                      <p:nvPicPr>
                        <p:cNvPr id="25629" name="Object 6">
                          <a:extLst>
                            <a:ext uri="{FF2B5EF4-FFF2-40B4-BE49-F238E27FC236}">
                              <a16:creationId xmlns:a16="http://schemas.microsoft.com/office/drawing/2014/main" id="{D44412A9-6701-6E44-9C48-0BFE648442C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50" y="-253"/>
                          <a:ext cx="145" cy="145"/>
                        </a:xfrm>
                        <a:prstGeom prst="rect">
                          <a:avLst/>
                        </a:prstGeom>
                        <a:noFill/>
                        <a:ln>
                          <a:noFill/>
                        </a:ln>
                        <a:effectLst/>
                      </p:spPr>
                    </p:pic>
                  </p:oleObj>
                </mc:Fallback>
              </mc:AlternateContent>
            </a:graphicData>
          </a:graphic>
        </p:graphicFrame>
      </p:grpSp>
      <p:sp>
        <p:nvSpPr>
          <p:cNvPr id="25623" name="Text Box 33">
            <a:extLst>
              <a:ext uri="{FF2B5EF4-FFF2-40B4-BE49-F238E27FC236}">
                <a16:creationId xmlns:a16="http://schemas.microsoft.com/office/drawing/2014/main" id="{C3C4EB15-4E72-2D46-84C0-A9663EC3B10E}"/>
              </a:ext>
            </a:extLst>
          </p:cNvPr>
          <p:cNvSpPr txBox="1">
            <a:spLocks/>
          </p:cNvSpPr>
          <p:nvPr/>
        </p:nvSpPr>
        <p:spPr bwMode="auto">
          <a:xfrm>
            <a:off x="342900" y="342900"/>
            <a:ext cx="44577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latin typeface="+mj-lt"/>
              </a:rPr>
              <a:t>c.) </a:t>
            </a:r>
            <a:r>
              <a:rPr lang="en-US" altLang="en-US" sz="2000" dirty="0">
                <a:solidFill>
                  <a:srgbClr val="FF0000"/>
                </a:solidFill>
                <a:latin typeface="Apple Chancery" panose="03020702040506060504" pitchFamily="66" charset="-79"/>
                <a:cs typeface="Apple Chancery" panose="03020702040506060504" pitchFamily="66" charset="-79"/>
              </a:rPr>
              <a:t>The torque </a:t>
            </a:r>
            <a:r>
              <a:rPr lang="en-US" altLang="en-US" sz="2000" dirty="0">
                <a:solidFill>
                  <a:srgbClr val="081FD1"/>
                </a:solidFill>
                <a:latin typeface="+mj-lt"/>
              </a:rPr>
              <a:t>generated</a:t>
            </a:r>
            <a:r>
              <a:rPr lang="en-US" altLang="en-US" sz="2000" dirty="0">
                <a:latin typeface="+mj-lt"/>
              </a:rPr>
              <a:t> by the </a:t>
            </a:r>
            <a:r>
              <a:rPr lang="en-US" altLang="en-US" sz="2000" dirty="0">
                <a:solidFill>
                  <a:srgbClr val="081FD1"/>
                </a:solidFill>
                <a:latin typeface="+mj-lt"/>
              </a:rPr>
              <a:t>NORMAL at the wall</a:t>
            </a:r>
            <a:r>
              <a:rPr lang="en-US" altLang="en-US" sz="2000" dirty="0">
                <a:latin typeface="+mj-lt"/>
              </a:rPr>
              <a:t>, relative to the center of mass, is the next stop. </a:t>
            </a:r>
            <a:r>
              <a:rPr lang="en-US" altLang="en-US" sz="2000" dirty="0">
                <a:solidFill>
                  <a:srgbClr val="081FD1"/>
                </a:solidFill>
                <a:latin typeface="+mj-lt"/>
              </a:rPr>
              <a:t>Using</a:t>
            </a:r>
            <a:r>
              <a:rPr lang="en-US" altLang="en-US" sz="2000" dirty="0">
                <a:latin typeface="+mj-lt"/>
              </a:rPr>
              <a:t> the </a:t>
            </a:r>
            <a:r>
              <a:rPr lang="ja-JP" altLang="en-US" sz="2000">
                <a:solidFill>
                  <a:srgbClr val="081FD1"/>
                </a:solidFill>
                <a:latin typeface="+mj-lt"/>
              </a:rPr>
              <a:t>“</a:t>
            </a:r>
            <a:r>
              <a:rPr lang="en-US" altLang="ja-JP" sz="2000" dirty="0">
                <a:solidFill>
                  <a:srgbClr val="081FD1"/>
                </a:solidFill>
                <a:latin typeface="+mj-lt"/>
              </a:rPr>
              <a:t>F-perpendicular</a:t>
            </a:r>
            <a:r>
              <a:rPr lang="ja-JP" altLang="en-US" sz="2000">
                <a:solidFill>
                  <a:srgbClr val="081FD1"/>
                </a:solidFill>
                <a:latin typeface="+mj-lt"/>
              </a:rPr>
              <a:t>”</a:t>
            </a:r>
            <a:r>
              <a:rPr lang="en-US" altLang="ja-JP" sz="2000" dirty="0">
                <a:solidFill>
                  <a:srgbClr val="081FD1"/>
                </a:solidFill>
                <a:latin typeface="+mj-lt"/>
              </a:rPr>
              <a:t> approach </a:t>
            </a:r>
            <a:r>
              <a:rPr lang="en-US" altLang="ja-JP" sz="2000" dirty="0">
                <a:latin typeface="+mj-lt"/>
              </a:rPr>
              <a:t>(i.e., the product of the magnitude of the </a:t>
            </a:r>
            <a:r>
              <a:rPr lang="ja-JP" altLang="en-US" sz="2000">
                <a:latin typeface="+mj-lt"/>
              </a:rPr>
              <a:t>“</a:t>
            </a:r>
            <a:r>
              <a:rPr lang="en-US" altLang="ja-JP" sz="2000" dirty="0">
                <a:latin typeface="+mj-lt"/>
              </a:rPr>
              <a:t>r</a:t>
            </a:r>
            <a:r>
              <a:rPr lang="ja-JP" altLang="en-US" sz="2000">
                <a:latin typeface="+mj-lt"/>
              </a:rPr>
              <a:t>”</a:t>
            </a:r>
            <a:r>
              <a:rPr lang="en-US" altLang="ja-JP" sz="2000" dirty="0">
                <a:latin typeface="+mj-lt"/>
              </a:rPr>
              <a:t> vector and the component of </a:t>
            </a:r>
            <a:r>
              <a:rPr lang="ja-JP" altLang="en-US" sz="2000">
                <a:latin typeface="+mj-lt"/>
              </a:rPr>
              <a:t>“</a:t>
            </a:r>
            <a:r>
              <a:rPr lang="en-US" altLang="ja-JP" sz="2000" dirty="0">
                <a:latin typeface="+mj-lt"/>
              </a:rPr>
              <a:t>F</a:t>
            </a:r>
            <a:r>
              <a:rPr lang="ja-JP" altLang="en-US" sz="2000">
                <a:latin typeface="+mj-lt"/>
              </a:rPr>
              <a:t>”</a:t>
            </a:r>
            <a:r>
              <a:rPr lang="en-US" altLang="ja-JP" sz="2000" dirty="0">
                <a:latin typeface="+mj-lt"/>
              </a:rPr>
              <a:t> that is perpendicular to </a:t>
            </a:r>
            <a:r>
              <a:rPr lang="ja-JP" altLang="en-US" sz="2000">
                <a:latin typeface="+mj-lt"/>
              </a:rPr>
              <a:t>“</a:t>
            </a:r>
            <a:r>
              <a:rPr lang="en-US" altLang="ja-JP" sz="2000" dirty="0">
                <a:latin typeface="+mj-lt"/>
              </a:rPr>
              <a:t>r</a:t>
            </a:r>
            <a:r>
              <a:rPr lang="ja-JP" altLang="en-US" sz="2000">
                <a:latin typeface="+mj-lt"/>
              </a:rPr>
              <a:t>”</a:t>
            </a:r>
            <a:r>
              <a:rPr lang="en-US" altLang="ja-JP" sz="2000" dirty="0">
                <a:latin typeface="+mj-lt"/>
              </a:rPr>
              <a:t>), we get:</a:t>
            </a:r>
            <a:endParaRPr lang="en-US" altLang="en-US" sz="2000" dirty="0">
              <a:latin typeface="+mj-lt"/>
            </a:endParaRPr>
          </a:p>
        </p:txBody>
      </p:sp>
      <p:sp>
        <p:nvSpPr>
          <p:cNvPr id="25624" name="Line 35">
            <a:extLst>
              <a:ext uri="{FF2B5EF4-FFF2-40B4-BE49-F238E27FC236}">
                <a16:creationId xmlns:a16="http://schemas.microsoft.com/office/drawing/2014/main" id="{609260B7-7ABE-C84E-AC4C-97A2EF9EA173}"/>
              </a:ext>
            </a:extLst>
          </p:cNvPr>
          <p:cNvSpPr>
            <a:spLocks noChangeShapeType="1"/>
          </p:cNvSpPr>
          <p:nvPr/>
        </p:nvSpPr>
        <p:spPr bwMode="auto">
          <a:xfrm>
            <a:off x="6377940" y="1234440"/>
            <a:ext cx="2400300" cy="822960"/>
          </a:xfrm>
          <a:prstGeom prst="line">
            <a:avLst/>
          </a:prstGeom>
          <a:noFill/>
          <a:ln w="381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25625" name="Rectangle 27">
            <a:extLst>
              <a:ext uri="{FF2B5EF4-FFF2-40B4-BE49-F238E27FC236}">
                <a16:creationId xmlns:a16="http://schemas.microsoft.com/office/drawing/2014/main" id="{69A32890-F180-B743-8E00-13D3CF545F42}"/>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25626" name="TextBox 28">
            <a:extLst>
              <a:ext uri="{FF2B5EF4-FFF2-40B4-BE49-F238E27FC236}">
                <a16:creationId xmlns:a16="http://schemas.microsoft.com/office/drawing/2014/main" id="{1DB866DB-C579-5E4B-ABA3-F77FE2A33D32}"/>
              </a:ext>
            </a:extLst>
          </p:cNvPr>
          <p:cNvSpPr txBox="1">
            <a:spLocks noChangeArrowheads="1"/>
          </p:cNvSpPr>
          <p:nvPr/>
        </p:nvSpPr>
        <p:spPr bwMode="auto">
          <a:xfrm>
            <a:off x="8651082"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20.)</a:t>
            </a:r>
          </a:p>
        </p:txBody>
      </p:sp>
      <p:cxnSp>
        <p:nvCxnSpPr>
          <p:cNvPr id="25627" name="Straight Connector 29">
            <a:extLst>
              <a:ext uri="{FF2B5EF4-FFF2-40B4-BE49-F238E27FC236}">
                <a16:creationId xmlns:a16="http://schemas.microsoft.com/office/drawing/2014/main" id="{4CD42649-5114-DE45-882D-986C306F2798}"/>
              </a:ext>
            </a:extLst>
          </p:cNvPr>
          <p:cNvCxnSpPr>
            <a:cxnSpLocks noChangeShapeType="1"/>
          </p:cNvCxnSpPr>
          <p:nvPr/>
        </p:nvCxnSpPr>
        <p:spPr bwMode="auto">
          <a:xfrm>
            <a:off x="1731396" y="3389244"/>
            <a:ext cx="137160" cy="14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2" name="Freeform 1">
            <a:extLst>
              <a:ext uri="{FF2B5EF4-FFF2-40B4-BE49-F238E27FC236}">
                <a16:creationId xmlns:a16="http://schemas.microsoft.com/office/drawing/2014/main" id="{03410303-6E02-A04C-812E-885DFC2CDC06}"/>
              </a:ext>
            </a:extLst>
          </p:cNvPr>
          <p:cNvSpPr/>
          <p:nvPr/>
        </p:nvSpPr>
        <p:spPr>
          <a:xfrm>
            <a:off x="7391400" y="777875"/>
            <a:ext cx="489962" cy="323850"/>
          </a:xfrm>
          <a:custGeom>
            <a:avLst/>
            <a:gdLst>
              <a:gd name="connsiteX0" fmla="*/ 473075 w 489962"/>
              <a:gd name="connsiteY0" fmla="*/ 0 h 323850"/>
              <a:gd name="connsiteX1" fmla="*/ 460375 w 489962"/>
              <a:gd name="connsiteY1" fmla="*/ 104775 h 323850"/>
              <a:gd name="connsiteX2" fmla="*/ 200025 w 489962"/>
              <a:gd name="connsiteY2" fmla="*/ 171450 h 323850"/>
              <a:gd name="connsiteX3" fmla="*/ 53975 w 489962"/>
              <a:gd name="connsiteY3" fmla="*/ 234950 h 323850"/>
              <a:gd name="connsiteX4" fmla="*/ 0 w 489962"/>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962" h="323850">
                <a:moveTo>
                  <a:pt x="473075" y="0"/>
                </a:moveTo>
                <a:cubicBezTo>
                  <a:pt x="489479" y="38100"/>
                  <a:pt x="505883" y="76200"/>
                  <a:pt x="460375" y="104775"/>
                </a:cubicBezTo>
                <a:cubicBezTo>
                  <a:pt x="414867" y="133350"/>
                  <a:pt x="267758" y="149754"/>
                  <a:pt x="200025" y="171450"/>
                </a:cubicBezTo>
                <a:cubicBezTo>
                  <a:pt x="132292" y="193146"/>
                  <a:pt x="87312" y="209550"/>
                  <a:pt x="53975" y="234950"/>
                </a:cubicBezTo>
                <a:cubicBezTo>
                  <a:pt x="20638" y="260350"/>
                  <a:pt x="10319" y="292100"/>
                  <a:pt x="0" y="323850"/>
                </a:cubicBezTo>
              </a:path>
            </a:pathLst>
          </a:custGeom>
          <a:noFill/>
          <a:ln>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16"/>
                                        </p:tgtEl>
                                        <p:attrNameLst>
                                          <p:attrName>style.visibility</p:attrName>
                                        </p:attrNameLst>
                                      </p:cBhvr>
                                      <p:to>
                                        <p:strVal val="visible"/>
                                      </p:to>
                                    </p:set>
                                    <p:animEffect transition="in" filter="dissolve">
                                      <p:cBhvr>
                                        <p:cTn id="7" dur="500"/>
                                        <p:tgtEl>
                                          <p:spTgt spid="256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617"/>
                                        </p:tgtEl>
                                        <p:attrNameLst>
                                          <p:attrName>style.visibility</p:attrName>
                                        </p:attrNameLst>
                                      </p:cBhvr>
                                      <p:to>
                                        <p:strVal val="visible"/>
                                      </p:to>
                                    </p:set>
                                    <p:animEffect transition="in" filter="dissolve">
                                      <p:cBhvr>
                                        <p:cTn id="10" dur="500"/>
                                        <p:tgtEl>
                                          <p:spTgt spid="256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618"/>
                                        </p:tgtEl>
                                        <p:attrNameLst>
                                          <p:attrName>style.visibility</p:attrName>
                                        </p:attrNameLst>
                                      </p:cBhvr>
                                      <p:to>
                                        <p:strVal val="visible"/>
                                      </p:to>
                                    </p:set>
                                    <p:animEffect transition="in" filter="dissolve">
                                      <p:cBhvr>
                                        <p:cTn id="13" dur="500"/>
                                        <p:tgtEl>
                                          <p:spTgt spid="25618"/>
                                        </p:tgtEl>
                                      </p:cBhvr>
                                    </p:animEffect>
                                  </p:childTnLst>
                                </p:cTn>
                              </p:par>
                              <p:par>
                                <p:cTn id="14" presetID="9" presetClass="entr" presetSubtype="0" fill="hold" nodeType="withEffect">
                                  <p:stCondLst>
                                    <p:cond delay="0"/>
                                  </p:stCondLst>
                                  <p:childTnLst>
                                    <p:set>
                                      <p:cBhvr>
                                        <p:cTn id="15" dur="1" fill="hold">
                                          <p:stCondLst>
                                            <p:cond delay="0"/>
                                          </p:stCondLst>
                                        </p:cTn>
                                        <p:tgtEl>
                                          <p:spTgt spid="25619"/>
                                        </p:tgtEl>
                                        <p:attrNameLst>
                                          <p:attrName>style.visibility</p:attrName>
                                        </p:attrNameLst>
                                      </p:cBhvr>
                                      <p:to>
                                        <p:strVal val="visible"/>
                                      </p:to>
                                    </p:set>
                                    <p:animEffect transition="in" filter="dissolve">
                                      <p:cBhvr>
                                        <p:cTn id="16" dur="500"/>
                                        <p:tgtEl>
                                          <p:spTgt spid="2561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615"/>
                                        </p:tgtEl>
                                        <p:attrNameLst>
                                          <p:attrName>style.visibility</p:attrName>
                                        </p:attrNameLst>
                                      </p:cBhvr>
                                      <p:to>
                                        <p:strVal val="visible"/>
                                      </p:to>
                                    </p:set>
                                    <p:animEffect transition="in" filter="dissolve">
                                      <p:cBhvr>
                                        <p:cTn id="19" dur="500"/>
                                        <p:tgtEl>
                                          <p:spTgt spid="256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614"/>
                                        </p:tgtEl>
                                        <p:attrNameLst>
                                          <p:attrName>style.visibility</p:attrName>
                                        </p:attrNameLst>
                                      </p:cBhvr>
                                      <p:to>
                                        <p:strVal val="visible"/>
                                      </p:to>
                                    </p:set>
                                    <p:animEffect transition="in" filter="dissolve">
                                      <p:cBhvr>
                                        <p:cTn id="22" dur="500"/>
                                        <p:tgtEl>
                                          <p:spTgt spid="25614"/>
                                        </p:tgtEl>
                                      </p:cBhvr>
                                    </p:animEffect>
                                  </p:childTnLst>
                                </p:cTn>
                              </p:par>
                              <p:par>
                                <p:cTn id="23" presetID="9" presetClass="entr" presetSubtype="0" fill="hold" nodeType="withEffect">
                                  <p:stCondLst>
                                    <p:cond delay="0"/>
                                  </p:stCondLst>
                                  <p:childTnLst>
                                    <p:set>
                                      <p:cBhvr>
                                        <p:cTn id="24" dur="1" fill="hold">
                                          <p:stCondLst>
                                            <p:cond delay="0"/>
                                          </p:stCondLst>
                                        </p:cTn>
                                        <p:tgtEl>
                                          <p:spTgt spid="25609"/>
                                        </p:tgtEl>
                                        <p:attrNameLst>
                                          <p:attrName>style.visibility</p:attrName>
                                        </p:attrNameLst>
                                      </p:cBhvr>
                                      <p:to>
                                        <p:strVal val="visible"/>
                                      </p:to>
                                    </p:set>
                                    <p:animEffect transition="in" filter="dissolve">
                                      <p:cBhvr>
                                        <p:cTn id="25" dur="500"/>
                                        <p:tgtEl>
                                          <p:spTgt spid="2560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500"/>
                                        <p:tgtEl>
                                          <p:spTgt spid="2"/>
                                        </p:tgtEl>
                                      </p:cBhvr>
                                    </p:animEffect>
                                  </p:childTnLst>
                                </p:cTn>
                              </p:par>
                              <p:par>
                                <p:cTn id="29" presetID="9" presetClass="entr" presetSubtype="0" fill="hold" nodeType="withEffect">
                                  <p:stCondLst>
                                    <p:cond delay="0"/>
                                  </p:stCondLst>
                                  <p:childTnLst>
                                    <p:set>
                                      <p:cBhvr>
                                        <p:cTn id="30" dur="1" fill="hold">
                                          <p:stCondLst>
                                            <p:cond delay="0"/>
                                          </p:stCondLst>
                                        </p:cTn>
                                        <p:tgtEl>
                                          <p:spTgt spid="25620"/>
                                        </p:tgtEl>
                                        <p:attrNameLst>
                                          <p:attrName>style.visibility</p:attrName>
                                        </p:attrNameLst>
                                      </p:cBhvr>
                                      <p:to>
                                        <p:strVal val="visible"/>
                                      </p:to>
                                    </p:set>
                                    <p:animEffect transition="in" filter="dissolve">
                                      <p:cBhvr>
                                        <p:cTn id="31" dur="500"/>
                                        <p:tgtEl>
                                          <p:spTgt spid="2562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624"/>
                                        </p:tgtEl>
                                        <p:attrNameLst>
                                          <p:attrName>style.visibility</p:attrName>
                                        </p:attrNameLst>
                                      </p:cBhvr>
                                      <p:to>
                                        <p:strVal val="visible"/>
                                      </p:to>
                                    </p:set>
                                    <p:animEffect transition="in" filter="dissolve">
                                      <p:cBhvr>
                                        <p:cTn id="34" dur="500"/>
                                        <p:tgtEl>
                                          <p:spTgt spid="25624"/>
                                        </p:tgtEl>
                                      </p:cBhvr>
                                    </p:animEffect>
                                  </p:childTnLst>
                                </p:cTn>
                              </p:par>
                              <p:par>
                                <p:cTn id="35" presetID="9" presetClass="entr" presetSubtype="0" fill="hold" nodeType="withEffect">
                                  <p:stCondLst>
                                    <p:cond delay="0"/>
                                  </p:stCondLst>
                                  <p:childTnLst>
                                    <p:set>
                                      <p:cBhvr>
                                        <p:cTn id="36" dur="1" fill="hold">
                                          <p:stCondLst>
                                            <p:cond delay="0"/>
                                          </p:stCondLst>
                                        </p:cTn>
                                        <p:tgtEl>
                                          <p:spTgt spid="25602"/>
                                        </p:tgtEl>
                                        <p:attrNameLst>
                                          <p:attrName>style.visibility</p:attrName>
                                        </p:attrNameLst>
                                      </p:cBhvr>
                                      <p:to>
                                        <p:strVal val="visible"/>
                                      </p:to>
                                    </p:set>
                                    <p:animEffect transition="in" filter="dissolve">
                                      <p:cBhvr>
                                        <p:cTn id="37" dur="500"/>
                                        <p:tgtEl>
                                          <p:spTgt spid="2560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610"/>
                                        </p:tgtEl>
                                        <p:attrNameLst>
                                          <p:attrName>style.visibility</p:attrName>
                                        </p:attrNameLst>
                                      </p:cBhvr>
                                      <p:to>
                                        <p:strVal val="visible"/>
                                      </p:to>
                                    </p:set>
                                    <p:animEffect transition="in" filter="dissolve">
                                      <p:cBhvr>
                                        <p:cTn id="42"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P spid="25614" grpId="0" animBg="1"/>
      <p:bldP spid="25615" grpId="0"/>
      <p:bldP spid="25616" grpId="0" animBg="1"/>
      <p:bldP spid="25617" grpId="0" animBg="1"/>
      <p:bldP spid="25618" grpId="0" animBg="1"/>
      <p:bldP spid="25624"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92863721-759F-CA42-98BC-5EDBB03A60FD}"/>
              </a:ext>
            </a:extLst>
          </p:cNvPr>
          <p:cNvSpPr>
            <a:spLocks noChangeArrowheads="1"/>
          </p:cNvSpPr>
          <p:nvPr/>
        </p:nvSpPr>
        <p:spPr bwMode="auto">
          <a:xfrm rot="17569210">
            <a:off x="5422107" y="1895951"/>
            <a:ext cx="4080510" cy="425768"/>
          </a:xfrm>
          <a:prstGeom prst="rect">
            <a:avLst/>
          </a:prstGeom>
          <a:solidFill>
            <a:srgbClr val="FFC000"/>
          </a:solidFill>
          <a:ln w="6350">
            <a:solidFill>
              <a:schemeClr val="tx1"/>
            </a:solidFill>
            <a:miter lim="800000"/>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graphicFrame>
        <p:nvGraphicFramePr>
          <p:cNvPr id="27650" name="Object 2">
            <a:extLst>
              <a:ext uri="{FF2B5EF4-FFF2-40B4-BE49-F238E27FC236}">
                <a16:creationId xmlns:a16="http://schemas.microsoft.com/office/drawing/2014/main" id="{31C18458-7ADF-294E-AE6F-0DEF590EEFAD}"/>
              </a:ext>
            </a:extLst>
          </p:cNvPr>
          <p:cNvGraphicFramePr>
            <a:graphicFrameLocks noChangeAspect="1"/>
          </p:cNvGraphicFramePr>
          <p:nvPr>
            <p:extLst>
              <p:ext uri="{D42A27DB-BD31-4B8C-83A1-F6EECF244321}">
                <p14:modId xmlns:p14="http://schemas.microsoft.com/office/powerpoint/2010/main" val="432212771"/>
              </p:ext>
            </p:extLst>
          </p:nvPr>
        </p:nvGraphicFramePr>
        <p:xfrm>
          <a:off x="1394429" y="3139233"/>
          <a:ext cx="2148902" cy="1158993"/>
        </p:xfrm>
        <a:graphic>
          <a:graphicData uri="http://schemas.openxmlformats.org/presentationml/2006/ole">
            <mc:AlternateContent xmlns:mc="http://schemas.openxmlformats.org/markup-compatibility/2006">
              <mc:Choice xmlns:v="urn:schemas-microsoft-com:vml" Requires="v">
                <p:oleObj name="Equation" r:id="rId3" imgW="1295400" imgH="698500" progId="Equation.DSMT4">
                  <p:embed/>
                </p:oleObj>
              </mc:Choice>
              <mc:Fallback>
                <p:oleObj name="Equation" r:id="rId3" imgW="1295400" imgH="698500" progId="Equation.DSMT4">
                  <p:embed/>
                  <p:pic>
                    <p:nvPicPr>
                      <p:cNvPr id="27650" name="Object 2">
                        <a:extLst>
                          <a:ext uri="{FF2B5EF4-FFF2-40B4-BE49-F238E27FC236}">
                            <a16:creationId xmlns:a16="http://schemas.microsoft.com/office/drawing/2014/main" id="{31C18458-7ADF-294E-AE6F-0DEF590EE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429" y="3139233"/>
                        <a:ext cx="2148902" cy="1158993"/>
                      </a:xfrm>
                      <a:prstGeom prst="rect">
                        <a:avLst/>
                      </a:prstGeom>
                      <a:noFill/>
                      <a:ln>
                        <a:noFill/>
                      </a:ln>
                      <a:effectLst/>
                    </p:spPr>
                  </p:pic>
                </p:oleObj>
              </mc:Fallback>
            </mc:AlternateContent>
          </a:graphicData>
        </a:graphic>
      </p:graphicFrame>
      <p:sp>
        <p:nvSpPr>
          <p:cNvPr id="27651" name="AutoShape 4">
            <a:extLst>
              <a:ext uri="{FF2B5EF4-FFF2-40B4-BE49-F238E27FC236}">
                <a16:creationId xmlns:a16="http://schemas.microsoft.com/office/drawing/2014/main" id="{1F1AC057-DBFC-5240-BD05-28BEE7E53A7D}"/>
              </a:ext>
            </a:extLst>
          </p:cNvPr>
          <p:cNvSpPr>
            <a:spLocks/>
          </p:cNvSpPr>
          <p:nvPr/>
        </p:nvSpPr>
        <p:spPr bwMode="auto">
          <a:xfrm>
            <a:off x="7406640" y="2050257"/>
            <a:ext cx="137160" cy="137160"/>
          </a:xfrm>
          <a:custGeom>
            <a:avLst/>
            <a:gdLst>
              <a:gd name="T0" fmla="*/ 3793300 w 21600"/>
              <a:gd name="T1" fmla="*/ 0 h 21600"/>
              <a:gd name="T2" fmla="*/ 1110961 w 21600"/>
              <a:gd name="T3" fmla="*/ 1110961 h 21600"/>
              <a:gd name="T4" fmla="*/ 0 w 21600"/>
              <a:gd name="T5" fmla="*/ 3793300 h 21600"/>
              <a:gd name="T6" fmla="*/ 1110961 w 21600"/>
              <a:gd name="T7" fmla="*/ 6475645 h 21600"/>
              <a:gd name="T8" fmla="*/ 3793300 w 21600"/>
              <a:gd name="T9" fmla="*/ 7586606 h 21600"/>
              <a:gd name="T10" fmla="*/ 6475645 w 21600"/>
              <a:gd name="T11" fmla="*/ 6475645 h 21600"/>
              <a:gd name="T12" fmla="*/ 7586606 w 21600"/>
              <a:gd name="T13" fmla="*/ 3793300 h 21600"/>
              <a:gd name="T14" fmla="*/ 6475645 w 21600"/>
              <a:gd name="T15" fmla="*/ 111096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5"/>
            <a:srcRect/>
            <a:tile tx="0" ty="0" sx="100000" sy="100000" flip="none" algn="tl"/>
          </a:blipFill>
          <a:ln w="25400">
            <a:solidFill>
              <a:srgbClr val="000000"/>
            </a:solidFill>
            <a:round/>
            <a:headEnd/>
            <a:tailEnd/>
          </a:ln>
        </p:spPr>
        <p:txBody>
          <a:bodyPr wrap="none" anchor="ctr"/>
          <a:lstStyle/>
          <a:p>
            <a:endParaRPr lang="en-US" sz="1620"/>
          </a:p>
        </p:txBody>
      </p:sp>
      <p:sp>
        <p:nvSpPr>
          <p:cNvPr id="27652" name="Line 5">
            <a:extLst>
              <a:ext uri="{FF2B5EF4-FFF2-40B4-BE49-F238E27FC236}">
                <a16:creationId xmlns:a16="http://schemas.microsoft.com/office/drawing/2014/main" id="{C9740A10-D617-DE4E-8AD8-985FCBF98490}"/>
              </a:ext>
            </a:extLst>
          </p:cNvPr>
          <p:cNvSpPr>
            <a:spLocks noChangeShapeType="1"/>
          </p:cNvSpPr>
          <p:nvPr/>
        </p:nvSpPr>
        <p:spPr bwMode="auto">
          <a:xfrm flipH="1">
            <a:off x="6720840" y="2118837"/>
            <a:ext cx="754380" cy="185166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27653" name="Text Box 6">
            <a:extLst>
              <a:ext uri="{FF2B5EF4-FFF2-40B4-BE49-F238E27FC236}">
                <a16:creationId xmlns:a16="http://schemas.microsoft.com/office/drawing/2014/main" id="{89895186-3AF0-D248-9BA6-07C02BD67E54}"/>
              </a:ext>
            </a:extLst>
          </p:cNvPr>
          <p:cNvSpPr txBox="1">
            <a:spLocks/>
          </p:cNvSpPr>
          <p:nvPr/>
        </p:nvSpPr>
        <p:spPr bwMode="auto">
          <a:xfrm>
            <a:off x="7269480" y="1783080"/>
            <a:ext cx="6858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080"/>
              <a:t>c. of m.</a:t>
            </a:r>
          </a:p>
        </p:txBody>
      </p:sp>
      <p:sp>
        <p:nvSpPr>
          <p:cNvPr id="27654" name="Text Box 7">
            <a:extLst>
              <a:ext uri="{FF2B5EF4-FFF2-40B4-BE49-F238E27FC236}">
                <a16:creationId xmlns:a16="http://schemas.microsoft.com/office/drawing/2014/main" id="{3F8CC700-62A6-294B-9EA4-3629579EBBA1}"/>
              </a:ext>
            </a:extLst>
          </p:cNvPr>
          <p:cNvSpPr txBox="1">
            <a:spLocks/>
          </p:cNvSpPr>
          <p:nvPr/>
        </p:nvSpPr>
        <p:spPr bwMode="auto">
          <a:xfrm>
            <a:off x="6858000" y="2687479"/>
            <a:ext cx="123444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20"/>
              <a:t>r = L/2</a:t>
            </a:r>
            <a:endParaRPr lang="en-US" altLang="en-US" sz="1080"/>
          </a:p>
        </p:txBody>
      </p:sp>
      <p:sp>
        <p:nvSpPr>
          <p:cNvPr id="27655" name="Text Box 9">
            <a:extLst>
              <a:ext uri="{FF2B5EF4-FFF2-40B4-BE49-F238E27FC236}">
                <a16:creationId xmlns:a16="http://schemas.microsoft.com/office/drawing/2014/main" id="{4BC9430E-0E5D-E142-9E36-0B713B94C7B1}"/>
              </a:ext>
            </a:extLst>
          </p:cNvPr>
          <p:cNvSpPr txBox="1">
            <a:spLocks/>
          </p:cNvSpPr>
          <p:nvPr/>
        </p:nvSpPr>
        <p:spPr bwMode="auto">
          <a:xfrm>
            <a:off x="5897880" y="274320"/>
            <a:ext cx="75438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20" dirty="0">
                <a:latin typeface="+mj-lt"/>
              </a:rPr>
              <a:t>line of </a:t>
            </a:r>
          </a:p>
          <a:p>
            <a:pPr algn="l" eaLnBrk="1" hangingPunct="1"/>
            <a:r>
              <a:rPr lang="en-US" altLang="en-US" sz="1620" dirty="0">
                <a:latin typeface="+mj-lt"/>
              </a:rPr>
              <a:t>  </a:t>
            </a:r>
            <a:r>
              <a:rPr lang="ja-JP" altLang="en-US" sz="1620">
                <a:latin typeface="+mj-lt"/>
              </a:rPr>
              <a:t>“</a:t>
            </a:r>
            <a:r>
              <a:rPr lang="en-US" altLang="ja-JP" sz="1620" dirty="0">
                <a:latin typeface="+mj-lt"/>
              </a:rPr>
              <a:t>F</a:t>
            </a:r>
            <a:r>
              <a:rPr lang="ja-JP" altLang="en-US" sz="1620">
                <a:latin typeface="+mj-lt"/>
              </a:rPr>
              <a:t>”</a:t>
            </a:r>
            <a:endParaRPr lang="en-US" altLang="en-US" sz="1080" dirty="0">
              <a:latin typeface="+mj-lt"/>
            </a:endParaRPr>
          </a:p>
        </p:txBody>
      </p:sp>
      <p:sp>
        <p:nvSpPr>
          <p:cNvPr id="27656" name="Text Box 11">
            <a:extLst>
              <a:ext uri="{FF2B5EF4-FFF2-40B4-BE49-F238E27FC236}">
                <a16:creationId xmlns:a16="http://schemas.microsoft.com/office/drawing/2014/main" id="{D200D2A2-9FE5-644D-A313-A6C43553C312}"/>
              </a:ext>
            </a:extLst>
          </p:cNvPr>
          <p:cNvSpPr txBox="1">
            <a:spLocks/>
          </p:cNvSpPr>
          <p:nvPr/>
        </p:nvSpPr>
        <p:spPr bwMode="auto">
          <a:xfrm>
            <a:off x="342900" y="4732020"/>
            <a:ext cx="58445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solidFill>
                  <a:srgbClr val="FF0000"/>
                </a:solidFill>
                <a:latin typeface="Apple Chancery" panose="03020702040506060504" pitchFamily="66" charset="-79"/>
                <a:cs typeface="Apple Chancery" panose="03020702040506060504" pitchFamily="66" charset="-79"/>
              </a:rPr>
              <a:t>Note: </a:t>
            </a:r>
            <a:r>
              <a:rPr lang="en-US" altLang="en-US" sz="2000" dirty="0">
                <a:solidFill>
                  <a:srgbClr val="081FD1"/>
                </a:solidFill>
                <a:latin typeface="+mj-lt"/>
              </a:rPr>
              <a:t>the torque is negative </a:t>
            </a:r>
            <a:r>
              <a:rPr lang="en-US" altLang="en-US" sz="2000" dirty="0">
                <a:latin typeface="+mj-lt"/>
              </a:rPr>
              <a:t>because the force involved is trying to motivate the ladder to rotate in a </a:t>
            </a:r>
            <a:r>
              <a:rPr lang="en-US" altLang="en-US" sz="2000" dirty="0">
                <a:solidFill>
                  <a:srgbClr val="081FD1"/>
                </a:solidFill>
                <a:latin typeface="+mj-lt"/>
              </a:rPr>
              <a:t>CLOCKWISE direction</a:t>
            </a:r>
            <a:r>
              <a:rPr lang="en-US" altLang="en-US" sz="2000" dirty="0">
                <a:latin typeface="+mj-lt"/>
              </a:rPr>
              <a:t>, relative to the </a:t>
            </a:r>
            <a:r>
              <a:rPr lang="en-US" altLang="en-US" sz="2000" i="1" dirty="0">
                <a:latin typeface="+mj-lt"/>
              </a:rPr>
              <a:t>center of mass</a:t>
            </a:r>
            <a:r>
              <a:rPr lang="en-US" altLang="en-US" sz="2000" dirty="0">
                <a:latin typeface="+mj-lt"/>
              </a:rPr>
              <a:t>.</a:t>
            </a:r>
            <a:endParaRPr lang="en-US" altLang="en-US" sz="2400" dirty="0">
              <a:latin typeface="+mj-lt"/>
            </a:endParaRPr>
          </a:p>
        </p:txBody>
      </p:sp>
      <p:sp>
        <p:nvSpPr>
          <p:cNvPr id="27657" name="Line 12">
            <a:extLst>
              <a:ext uri="{FF2B5EF4-FFF2-40B4-BE49-F238E27FC236}">
                <a16:creationId xmlns:a16="http://schemas.microsoft.com/office/drawing/2014/main" id="{9DD56D7D-A2E1-AF42-9803-735E23657193}"/>
              </a:ext>
            </a:extLst>
          </p:cNvPr>
          <p:cNvSpPr>
            <a:spLocks noChangeShapeType="1"/>
          </p:cNvSpPr>
          <p:nvPr/>
        </p:nvSpPr>
        <p:spPr bwMode="auto">
          <a:xfrm>
            <a:off x="6926580" y="4039077"/>
            <a:ext cx="8915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27658" name="Arc 13">
            <a:extLst>
              <a:ext uri="{FF2B5EF4-FFF2-40B4-BE49-F238E27FC236}">
                <a16:creationId xmlns:a16="http://schemas.microsoft.com/office/drawing/2014/main" id="{4B1B120B-D65F-2B4E-9459-B3203169313D}"/>
              </a:ext>
            </a:extLst>
          </p:cNvPr>
          <p:cNvSpPr>
            <a:spLocks/>
          </p:cNvSpPr>
          <p:nvPr/>
        </p:nvSpPr>
        <p:spPr bwMode="auto">
          <a:xfrm>
            <a:off x="6995160" y="3840480"/>
            <a:ext cx="205740" cy="205740"/>
          </a:xfrm>
          <a:custGeom>
            <a:avLst/>
            <a:gdLst>
              <a:gd name="T0" fmla="*/ 0 w 21600"/>
              <a:gd name="T1" fmla="*/ 0 h 21600"/>
              <a:gd name="T2" fmla="*/ 25604788 w 21600"/>
              <a:gd name="T3" fmla="*/ 25604788 h 21600"/>
              <a:gd name="T4" fmla="*/ 0 w 21600"/>
              <a:gd name="T5" fmla="*/ 256047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27659" name="Object 3">
            <a:extLst>
              <a:ext uri="{FF2B5EF4-FFF2-40B4-BE49-F238E27FC236}">
                <a16:creationId xmlns:a16="http://schemas.microsoft.com/office/drawing/2014/main" id="{28C4614F-86B5-714B-AB4B-DF623B737BCD}"/>
              </a:ext>
            </a:extLst>
          </p:cNvPr>
          <p:cNvGraphicFramePr>
            <a:graphicFrameLocks noChangeAspect="1"/>
          </p:cNvGraphicFramePr>
          <p:nvPr/>
        </p:nvGraphicFramePr>
        <p:xfrm>
          <a:off x="7132320" y="3703320"/>
          <a:ext cx="160020" cy="222885"/>
        </p:xfrm>
        <a:graphic>
          <a:graphicData uri="http://schemas.openxmlformats.org/presentationml/2006/ole">
            <mc:AlternateContent xmlns:mc="http://schemas.openxmlformats.org/markup-compatibility/2006">
              <mc:Choice xmlns:v="urn:schemas-microsoft-com:vml" Requires="v">
                <p:oleObj name="Equation" r:id="rId6" imgW="127000" imgH="177800" progId="Equation.DSMT4">
                  <p:embed/>
                </p:oleObj>
              </mc:Choice>
              <mc:Fallback>
                <p:oleObj name="Equation" r:id="rId6" imgW="127000" imgH="177800" progId="Equation.DSMT4">
                  <p:embed/>
                  <p:pic>
                    <p:nvPicPr>
                      <p:cNvPr id="27659" name="Object 3">
                        <a:extLst>
                          <a:ext uri="{FF2B5EF4-FFF2-40B4-BE49-F238E27FC236}">
                            <a16:creationId xmlns:a16="http://schemas.microsoft.com/office/drawing/2014/main" id="{28C4614F-86B5-714B-AB4B-DF623B737B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2320" y="3703320"/>
                        <a:ext cx="160020" cy="222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60" name="Text Box 16">
            <a:extLst>
              <a:ext uri="{FF2B5EF4-FFF2-40B4-BE49-F238E27FC236}">
                <a16:creationId xmlns:a16="http://schemas.microsoft.com/office/drawing/2014/main" id="{B61D49A3-6D66-E84E-8A81-177473B9706E}"/>
              </a:ext>
            </a:extLst>
          </p:cNvPr>
          <p:cNvSpPr txBox="1">
            <a:spLocks/>
          </p:cNvSpPr>
          <p:nvPr/>
        </p:nvSpPr>
        <p:spPr bwMode="auto">
          <a:xfrm>
            <a:off x="6789420" y="4320540"/>
            <a:ext cx="324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800"/>
              <a:t>V</a:t>
            </a:r>
            <a:endParaRPr lang="en-US" altLang="en-US" sz="2880"/>
          </a:p>
        </p:txBody>
      </p:sp>
      <p:grpSp>
        <p:nvGrpSpPr>
          <p:cNvPr id="27661" name="Group 21">
            <a:extLst>
              <a:ext uri="{FF2B5EF4-FFF2-40B4-BE49-F238E27FC236}">
                <a16:creationId xmlns:a16="http://schemas.microsoft.com/office/drawing/2014/main" id="{A5AB0BAE-E9BA-A344-AF17-211202DB3E31}"/>
              </a:ext>
            </a:extLst>
          </p:cNvPr>
          <p:cNvGrpSpPr>
            <a:grpSpLocks/>
          </p:cNvGrpSpPr>
          <p:nvPr/>
        </p:nvGrpSpPr>
        <p:grpSpPr bwMode="auto">
          <a:xfrm>
            <a:off x="5212080" y="1783080"/>
            <a:ext cx="1508760" cy="341472"/>
            <a:chOff x="5232" y="768"/>
            <a:chExt cx="1056" cy="239"/>
          </a:xfrm>
        </p:grpSpPr>
        <p:sp>
          <p:nvSpPr>
            <p:cNvPr id="27676" name="Text Box 22">
              <a:extLst>
                <a:ext uri="{FF2B5EF4-FFF2-40B4-BE49-F238E27FC236}">
                  <a16:creationId xmlns:a16="http://schemas.microsoft.com/office/drawing/2014/main" id="{2AF4F671-7BD1-6545-A684-2E92EE21CCAC}"/>
                </a:ext>
              </a:extLst>
            </p:cNvPr>
            <p:cNvSpPr txBox="1">
              <a:spLocks/>
            </p:cNvSpPr>
            <p:nvPr/>
          </p:nvSpPr>
          <p:spPr bwMode="auto">
            <a:xfrm>
              <a:off x="5232" y="768"/>
              <a:ext cx="105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20" dirty="0">
                  <a:latin typeface="+mj-lt"/>
                </a:rPr>
                <a:t>(line     to </a:t>
              </a:r>
              <a:r>
                <a:rPr lang="ja-JP" altLang="en-US" sz="1620">
                  <a:latin typeface="+mj-lt"/>
                </a:rPr>
                <a:t>“</a:t>
              </a:r>
              <a:r>
                <a:rPr lang="en-US" altLang="ja-JP" sz="1620" dirty="0">
                  <a:latin typeface="+mj-lt"/>
                </a:rPr>
                <a:t>F</a:t>
              </a:r>
              <a:r>
                <a:rPr lang="ja-JP" altLang="en-US" sz="1620">
                  <a:latin typeface="+mj-lt"/>
                </a:rPr>
                <a:t>”</a:t>
              </a:r>
              <a:r>
                <a:rPr lang="en-US" altLang="ja-JP" sz="1620" dirty="0">
                  <a:latin typeface="+mj-lt"/>
                </a:rPr>
                <a:t>)</a:t>
              </a:r>
              <a:endParaRPr lang="en-US" altLang="en-US" sz="1620" dirty="0">
                <a:latin typeface="+mj-lt"/>
              </a:endParaRPr>
            </a:p>
          </p:txBody>
        </p:sp>
        <p:graphicFrame>
          <p:nvGraphicFramePr>
            <p:cNvPr id="27677" name="Object 7">
              <a:extLst>
                <a:ext uri="{FF2B5EF4-FFF2-40B4-BE49-F238E27FC236}">
                  <a16:creationId xmlns:a16="http://schemas.microsoft.com/office/drawing/2014/main" id="{E8C62F49-2520-6942-A8F4-69CE2D42C9A1}"/>
                </a:ext>
              </a:extLst>
            </p:cNvPr>
            <p:cNvGraphicFramePr>
              <a:graphicFrameLocks noChangeAspect="1"/>
            </p:cNvGraphicFramePr>
            <p:nvPr/>
          </p:nvGraphicFramePr>
          <p:xfrm>
            <a:off x="5568" y="816"/>
            <a:ext cx="160" cy="160"/>
          </p:xfrm>
          <a:graphic>
            <a:graphicData uri="http://schemas.openxmlformats.org/presentationml/2006/ole">
              <mc:AlternateContent xmlns:mc="http://schemas.openxmlformats.org/markup-compatibility/2006">
                <mc:Choice xmlns:v="urn:schemas-microsoft-com:vml" Requires="v">
                  <p:oleObj name="Equation" r:id="rId8" imgW="152400" imgH="152400" progId="Equation.DSMT4">
                    <p:embed/>
                  </p:oleObj>
                </mc:Choice>
                <mc:Fallback>
                  <p:oleObj name="Equation" r:id="rId8" imgW="152400" imgH="152400" progId="Equation.DSMT4">
                    <p:embed/>
                    <p:pic>
                      <p:nvPicPr>
                        <p:cNvPr id="27677" name="Object 7">
                          <a:extLst>
                            <a:ext uri="{FF2B5EF4-FFF2-40B4-BE49-F238E27FC236}">
                              <a16:creationId xmlns:a16="http://schemas.microsoft.com/office/drawing/2014/main" id="{E8C62F49-2520-6942-A8F4-69CE2D42C9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8" y="816"/>
                          <a:ext cx="160"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27662" name="Text Box 24">
            <a:extLst>
              <a:ext uri="{FF2B5EF4-FFF2-40B4-BE49-F238E27FC236}">
                <a16:creationId xmlns:a16="http://schemas.microsoft.com/office/drawing/2014/main" id="{28FFDB1C-2714-A443-9A6B-7957E9DFCA11}"/>
              </a:ext>
            </a:extLst>
          </p:cNvPr>
          <p:cNvSpPr txBox="1">
            <a:spLocks/>
          </p:cNvSpPr>
          <p:nvPr/>
        </p:nvSpPr>
        <p:spPr bwMode="auto">
          <a:xfrm>
            <a:off x="5706304" y="3943350"/>
            <a:ext cx="1028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00" dirty="0">
                <a:latin typeface="+mj-lt"/>
              </a:rPr>
              <a:t>Force acts here</a:t>
            </a:r>
            <a:endParaRPr lang="en-US" altLang="en-US" sz="1200" dirty="0">
              <a:latin typeface="+mj-lt"/>
            </a:endParaRPr>
          </a:p>
        </p:txBody>
      </p:sp>
      <p:sp>
        <p:nvSpPr>
          <p:cNvPr id="27663" name="Text Box 26">
            <a:extLst>
              <a:ext uri="{FF2B5EF4-FFF2-40B4-BE49-F238E27FC236}">
                <a16:creationId xmlns:a16="http://schemas.microsoft.com/office/drawing/2014/main" id="{DACDCE53-8BAF-5540-A0F3-B181424C0F1F}"/>
              </a:ext>
            </a:extLst>
          </p:cNvPr>
          <p:cNvSpPr txBox="1">
            <a:spLocks/>
          </p:cNvSpPr>
          <p:nvPr/>
        </p:nvSpPr>
        <p:spPr bwMode="auto">
          <a:xfrm>
            <a:off x="342900" y="342900"/>
            <a:ext cx="44577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latin typeface="+mj-lt"/>
              </a:rPr>
              <a:t>c.) </a:t>
            </a:r>
            <a:r>
              <a:rPr lang="en-US" altLang="en-US" sz="2000" dirty="0">
                <a:solidFill>
                  <a:srgbClr val="FF0000"/>
                </a:solidFill>
                <a:latin typeface="Apple Chancery" panose="03020702040506060504" pitchFamily="66" charset="-79"/>
                <a:cs typeface="Apple Chancery" panose="03020702040506060504" pitchFamily="66" charset="-79"/>
              </a:rPr>
              <a:t>Next is the torque </a:t>
            </a:r>
            <a:r>
              <a:rPr lang="en-US" altLang="en-US" sz="2000" dirty="0">
                <a:latin typeface="+mj-lt"/>
              </a:rPr>
              <a:t>generated by the </a:t>
            </a:r>
            <a:r>
              <a:rPr lang="en-US" altLang="en-US" sz="2000" dirty="0">
                <a:solidFill>
                  <a:srgbClr val="081FD1"/>
                </a:solidFill>
                <a:latin typeface="+mj-lt"/>
              </a:rPr>
              <a:t>normal force </a:t>
            </a:r>
            <a:r>
              <a:rPr lang="ja-JP" altLang="en-US" sz="2000">
                <a:solidFill>
                  <a:srgbClr val="081FD1"/>
                </a:solidFill>
                <a:latin typeface="+mj-lt"/>
              </a:rPr>
              <a:t>“</a:t>
            </a:r>
            <a:r>
              <a:rPr lang="en-US" altLang="ja-JP" sz="2000" dirty="0">
                <a:solidFill>
                  <a:srgbClr val="081FD1"/>
                </a:solidFill>
                <a:latin typeface="+mj-lt"/>
              </a:rPr>
              <a:t>V</a:t>
            </a:r>
            <a:r>
              <a:rPr lang="ja-JP" altLang="en-US" sz="2000">
                <a:solidFill>
                  <a:srgbClr val="081FD1"/>
                </a:solidFill>
                <a:latin typeface="+mj-lt"/>
              </a:rPr>
              <a:t>”</a:t>
            </a:r>
            <a:r>
              <a:rPr lang="en-US" altLang="ja-JP" sz="2000" dirty="0">
                <a:solidFill>
                  <a:srgbClr val="081FD1"/>
                </a:solidFill>
                <a:latin typeface="+mj-lt"/>
              </a:rPr>
              <a:t> at the floor</a:t>
            </a:r>
            <a:r>
              <a:rPr lang="en-US" altLang="ja-JP" sz="2000" dirty="0">
                <a:latin typeface="+mj-lt"/>
              </a:rPr>
              <a:t>, relative to the center of mass. Using the </a:t>
            </a:r>
            <a:r>
              <a:rPr lang="ja-JP" altLang="en-US" sz="2000">
                <a:solidFill>
                  <a:srgbClr val="081FD1"/>
                </a:solidFill>
                <a:latin typeface="+mj-lt"/>
              </a:rPr>
              <a:t>“</a:t>
            </a:r>
            <a:r>
              <a:rPr lang="en-US" altLang="ja-JP" sz="2000" dirty="0">
                <a:solidFill>
                  <a:srgbClr val="081FD1"/>
                </a:solidFill>
                <a:latin typeface="+mj-lt"/>
              </a:rPr>
              <a:t>r-perpendicular</a:t>
            </a:r>
            <a:r>
              <a:rPr lang="ja-JP" altLang="en-US" sz="2000">
                <a:solidFill>
                  <a:srgbClr val="081FD1"/>
                </a:solidFill>
                <a:latin typeface="+mj-lt"/>
              </a:rPr>
              <a:t>”</a:t>
            </a:r>
            <a:r>
              <a:rPr lang="en-US" altLang="ja-JP" sz="2000" dirty="0">
                <a:solidFill>
                  <a:srgbClr val="081FD1"/>
                </a:solidFill>
                <a:latin typeface="+mj-lt"/>
              </a:rPr>
              <a:t> approach</a:t>
            </a:r>
            <a:r>
              <a:rPr lang="en-US" altLang="ja-JP" sz="2000" dirty="0">
                <a:latin typeface="+mj-lt"/>
              </a:rPr>
              <a:t> (i.e., the product of the magnitude of the </a:t>
            </a:r>
            <a:r>
              <a:rPr lang="ja-JP" altLang="en-US" sz="2000">
                <a:latin typeface="+mj-lt"/>
              </a:rPr>
              <a:t>“</a:t>
            </a:r>
            <a:r>
              <a:rPr lang="en-US" altLang="ja-JP" sz="2000" dirty="0">
                <a:latin typeface="+mj-lt"/>
              </a:rPr>
              <a:t>F</a:t>
            </a:r>
            <a:r>
              <a:rPr lang="ja-JP" altLang="en-US" sz="2000">
                <a:latin typeface="+mj-lt"/>
              </a:rPr>
              <a:t>”</a:t>
            </a:r>
            <a:r>
              <a:rPr lang="en-US" altLang="ja-JP" sz="2000" dirty="0">
                <a:latin typeface="+mj-lt"/>
              </a:rPr>
              <a:t> vector and the component of </a:t>
            </a:r>
            <a:r>
              <a:rPr lang="ja-JP" altLang="en-US" sz="2000">
                <a:latin typeface="+mj-lt"/>
              </a:rPr>
              <a:t>“</a:t>
            </a:r>
            <a:r>
              <a:rPr lang="en-US" altLang="ja-JP" sz="2000" dirty="0">
                <a:latin typeface="+mj-lt"/>
              </a:rPr>
              <a:t>r</a:t>
            </a:r>
            <a:r>
              <a:rPr lang="ja-JP" altLang="en-US" sz="2000">
                <a:latin typeface="+mj-lt"/>
              </a:rPr>
              <a:t>”</a:t>
            </a:r>
            <a:r>
              <a:rPr lang="en-US" altLang="ja-JP" sz="2000" dirty="0">
                <a:latin typeface="+mj-lt"/>
              </a:rPr>
              <a:t> that is perpendicular to </a:t>
            </a:r>
            <a:r>
              <a:rPr lang="ja-JP" altLang="en-US" sz="2000">
                <a:latin typeface="+mj-lt"/>
              </a:rPr>
              <a:t>“</a:t>
            </a:r>
            <a:r>
              <a:rPr lang="en-US" altLang="ja-JP" sz="2000" dirty="0">
                <a:latin typeface="+mj-lt"/>
              </a:rPr>
              <a:t>F</a:t>
            </a:r>
            <a:r>
              <a:rPr lang="ja-JP" altLang="en-US" sz="2000">
                <a:latin typeface="+mj-lt"/>
              </a:rPr>
              <a:t>”</a:t>
            </a:r>
            <a:r>
              <a:rPr lang="en-US" altLang="ja-JP" sz="2000" dirty="0">
                <a:latin typeface="+mj-lt"/>
              </a:rPr>
              <a:t>--this is called </a:t>
            </a:r>
            <a:r>
              <a:rPr lang="ja-JP" altLang="en-US" sz="2000">
                <a:latin typeface="+mj-lt"/>
              </a:rPr>
              <a:t>“</a:t>
            </a:r>
            <a:r>
              <a:rPr lang="en-US" altLang="ja-JP" sz="2000" dirty="0">
                <a:latin typeface="+mj-lt"/>
              </a:rPr>
              <a:t>the moment arm,</a:t>
            </a:r>
            <a:r>
              <a:rPr lang="ja-JP" altLang="en-US" sz="2000">
                <a:latin typeface="+mj-lt"/>
              </a:rPr>
              <a:t>”</a:t>
            </a:r>
            <a:r>
              <a:rPr lang="en-US" altLang="ja-JP" sz="2000" dirty="0">
                <a:latin typeface="+mj-lt"/>
              </a:rPr>
              <a:t> by the way), we get:</a:t>
            </a:r>
            <a:endParaRPr lang="en-US" altLang="en-US" sz="2000" dirty="0">
              <a:latin typeface="+mj-lt"/>
            </a:endParaRPr>
          </a:p>
        </p:txBody>
      </p:sp>
      <p:sp>
        <p:nvSpPr>
          <p:cNvPr id="27664" name="Line 28">
            <a:extLst>
              <a:ext uri="{FF2B5EF4-FFF2-40B4-BE49-F238E27FC236}">
                <a16:creationId xmlns:a16="http://schemas.microsoft.com/office/drawing/2014/main" id="{9A9B5F18-F8A8-8C44-A59A-98C57EB38DB2}"/>
              </a:ext>
            </a:extLst>
          </p:cNvPr>
          <p:cNvSpPr>
            <a:spLocks noChangeShapeType="1"/>
          </p:cNvSpPr>
          <p:nvPr/>
        </p:nvSpPr>
        <p:spPr bwMode="auto">
          <a:xfrm flipV="1">
            <a:off x="6720840" y="3977640"/>
            <a:ext cx="0" cy="96012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27665" name="Line 29">
            <a:extLst>
              <a:ext uri="{FF2B5EF4-FFF2-40B4-BE49-F238E27FC236}">
                <a16:creationId xmlns:a16="http://schemas.microsoft.com/office/drawing/2014/main" id="{9BDDCAED-C696-2444-9CCF-C4789E4A626F}"/>
              </a:ext>
            </a:extLst>
          </p:cNvPr>
          <p:cNvSpPr>
            <a:spLocks noChangeShapeType="1"/>
          </p:cNvSpPr>
          <p:nvPr/>
        </p:nvSpPr>
        <p:spPr bwMode="auto">
          <a:xfrm flipV="1">
            <a:off x="6720840" y="342900"/>
            <a:ext cx="0" cy="329184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27666" name="Line 30">
            <a:extLst>
              <a:ext uri="{FF2B5EF4-FFF2-40B4-BE49-F238E27FC236}">
                <a16:creationId xmlns:a16="http://schemas.microsoft.com/office/drawing/2014/main" id="{B3C0178F-0F3A-1149-A596-0DA937032421}"/>
              </a:ext>
            </a:extLst>
          </p:cNvPr>
          <p:cNvSpPr>
            <a:spLocks noChangeShapeType="1"/>
          </p:cNvSpPr>
          <p:nvPr/>
        </p:nvSpPr>
        <p:spPr bwMode="auto">
          <a:xfrm>
            <a:off x="5417820" y="2125980"/>
            <a:ext cx="1988820"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27667" name="Arc 31">
            <a:extLst>
              <a:ext uri="{FF2B5EF4-FFF2-40B4-BE49-F238E27FC236}">
                <a16:creationId xmlns:a16="http://schemas.microsoft.com/office/drawing/2014/main" id="{7AFF45C5-540F-B544-87BA-7A4AE3B68012}"/>
              </a:ext>
            </a:extLst>
          </p:cNvPr>
          <p:cNvSpPr>
            <a:spLocks/>
          </p:cNvSpPr>
          <p:nvPr/>
        </p:nvSpPr>
        <p:spPr bwMode="auto">
          <a:xfrm rot="11041696">
            <a:off x="7200900" y="2125980"/>
            <a:ext cx="205740" cy="205740"/>
          </a:xfrm>
          <a:custGeom>
            <a:avLst/>
            <a:gdLst>
              <a:gd name="T0" fmla="*/ 0 w 21600"/>
              <a:gd name="T1" fmla="*/ 0 h 21600"/>
              <a:gd name="T2" fmla="*/ 25604788 w 21600"/>
              <a:gd name="T3" fmla="*/ 25604788 h 21600"/>
              <a:gd name="T4" fmla="*/ 0 w 21600"/>
              <a:gd name="T5" fmla="*/ 256047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27668" name="Object 4">
            <a:extLst>
              <a:ext uri="{FF2B5EF4-FFF2-40B4-BE49-F238E27FC236}">
                <a16:creationId xmlns:a16="http://schemas.microsoft.com/office/drawing/2014/main" id="{8716467F-6138-ED4E-8CD6-9BE0CD7CB302}"/>
              </a:ext>
            </a:extLst>
          </p:cNvPr>
          <p:cNvGraphicFramePr>
            <a:graphicFrameLocks noChangeAspect="1"/>
          </p:cNvGraphicFramePr>
          <p:nvPr/>
        </p:nvGraphicFramePr>
        <p:xfrm>
          <a:off x="7063740" y="2194560"/>
          <a:ext cx="160020" cy="222885"/>
        </p:xfrm>
        <a:graphic>
          <a:graphicData uri="http://schemas.openxmlformats.org/presentationml/2006/ole">
            <mc:AlternateContent xmlns:mc="http://schemas.openxmlformats.org/markup-compatibility/2006">
              <mc:Choice xmlns:v="urn:schemas-microsoft-com:vml" Requires="v">
                <p:oleObj name="Equation" r:id="rId10" imgW="127000" imgH="177800" progId="Equation.DSMT4">
                  <p:embed/>
                </p:oleObj>
              </mc:Choice>
              <mc:Fallback>
                <p:oleObj name="Equation" r:id="rId10" imgW="127000" imgH="177800" progId="Equation.DSMT4">
                  <p:embed/>
                  <p:pic>
                    <p:nvPicPr>
                      <p:cNvPr id="27668" name="Object 4">
                        <a:extLst>
                          <a:ext uri="{FF2B5EF4-FFF2-40B4-BE49-F238E27FC236}">
                            <a16:creationId xmlns:a16="http://schemas.microsoft.com/office/drawing/2014/main" id="{8716467F-6138-ED4E-8CD6-9BE0CD7CB3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3740" y="2194560"/>
                        <a:ext cx="160020" cy="222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69" name="Line 36">
            <a:extLst>
              <a:ext uri="{FF2B5EF4-FFF2-40B4-BE49-F238E27FC236}">
                <a16:creationId xmlns:a16="http://schemas.microsoft.com/office/drawing/2014/main" id="{9E70D2B8-27F2-A04B-91B7-20AFDA6B33F1}"/>
              </a:ext>
            </a:extLst>
          </p:cNvPr>
          <p:cNvSpPr>
            <a:spLocks noChangeShapeType="1"/>
          </p:cNvSpPr>
          <p:nvPr/>
        </p:nvSpPr>
        <p:spPr bwMode="auto">
          <a:xfrm flipH="1">
            <a:off x="6720840" y="2125980"/>
            <a:ext cx="685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27670" name="Object 5">
            <a:extLst>
              <a:ext uri="{FF2B5EF4-FFF2-40B4-BE49-F238E27FC236}">
                <a16:creationId xmlns:a16="http://schemas.microsoft.com/office/drawing/2014/main" id="{4DC85B6D-B053-9949-9938-6D2C265CD889}"/>
              </a:ext>
            </a:extLst>
          </p:cNvPr>
          <p:cNvGraphicFramePr>
            <a:graphicFrameLocks noChangeAspect="1"/>
          </p:cNvGraphicFramePr>
          <p:nvPr/>
        </p:nvGraphicFramePr>
        <p:xfrm>
          <a:off x="7475220" y="2811780"/>
          <a:ext cx="1153002" cy="541497"/>
        </p:xfrm>
        <a:graphic>
          <a:graphicData uri="http://schemas.openxmlformats.org/presentationml/2006/ole">
            <mc:AlternateContent xmlns:mc="http://schemas.openxmlformats.org/markup-compatibility/2006">
              <mc:Choice xmlns:v="urn:schemas-microsoft-com:vml" Requires="v">
                <p:oleObj name="Equation" r:id="rId12" imgW="914400" imgH="431800" progId="Equation.DSMT4">
                  <p:embed/>
                </p:oleObj>
              </mc:Choice>
              <mc:Fallback>
                <p:oleObj name="Equation" r:id="rId12" imgW="914400" imgH="431800" progId="Equation.DSMT4">
                  <p:embed/>
                  <p:pic>
                    <p:nvPicPr>
                      <p:cNvPr id="27670" name="Object 5">
                        <a:extLst>
                          <a:ext uri="{FF2B5EF4-FFF2-40B4-BE49-F238E27FC236}">
                            <a16:creationId xmlns:a16="http://schemas.microsoft.com/office/drawing/2014/main" id="{4DC85B6D-B053-9949-9938-6D2C265CD88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5220" y="2811780"/>
                        <a:ext cx="1153002" cy="541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7671" name="Object 6">
            <a:extLst>
              <a:ext uri="{FF2B5EF4-FFF2-40B4-BE49-F238E27FC236}">
                <a16:creationId xmlns:a16="http://schemas.microsoft.com/office/drawing/2014/main" id="{DDA2E738-5758-4E4E-A732-34AFE1F92FF6}"/>
              </a:ext>
            </a:extLst>
          </p:cNvPr>
          <p:cNvGraphicFramePr>
            <a:graphicFrameLocks noChangeAspect="1"/>
          </p:cNvGraphicFramePr>
          <p:nvPr/>
        </p:nvGraphicFramePr>
        <p:xfrm>
          <a:off x="6926580" y="1783080"/>
          <a:ext cx="191453" cy="254318"/>
        </p:xfrm>
        <a:graphic>
          <a:graphicData uri="http://schemas.openxmlformats.org/presentationml/2006/ole">
            <mc:AlternateContent xmlns:mc="http://schemas.openxmlformats.org/markup-compatibility/2006">
              <mc:Choice xmlns:v="urn:schemas-microsoft-com:vml" Requires="v">
                <p:oleObj name="Equation" r:id="rId14" imgW="152400" imgH="203200" progId="Equation.DSMT4">
                  <p:embed/>
                </p:oleObj>
              </mc:Choice>
              <mc:Fallback>
                <p:oleObj name="Equation" r:id="rId14" imgW="152400" imgH="203200" progId="Equation.DSMT4">
                  <p:embed/>
                  <p:pic>
                    <p:nvPicPr>
                      <p:cNvPr id="27671" name="Object 6">
                        <a:extLst>
                          <a:ext uri="{FF2B5EF4-FFF2-40B4-BE49-F238E27FC236}">
                            <a16:creationId xmlns:a16="http://schemas.microsoft.com/office/drawing/2014/main" id="{DDA2E738-5758-4E4E-A732-34AFE1F92FF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6580" y="1783080"/>
                        <a:ext cx="191453" cy="254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72" name="Freeform 40">
            <a:extLst>
              <a:ext uri="{FF2B5EF4-FFF2-40B4-BE49-F238E27FC236}">
                <a16:creationId xmlns:a16="http://schemas.microsoft.com/office/drawing/2014/main" id="{3B3BF41A-EEB0-1B4B-87DE-53FFE8667CA3}"/>
              </a:ext>
            </a:extLst>
          </p:cNvPr>
          <p:cNvSpPr>
            <a:spLocks/>
          </p:cNvSpPr>
          <p:nvPr/>
        </p:nvSpPr>
        <p:spPr bwMode="auto">
          <a:xfrm>
            <a:off x="7018020" y="1483043"/>
            <a:ext cx="1245870" cy="1294448"/>
          </a:xfrm>
          <a:custGeom>
            <a:avLst/>
            <a:gdLst>
              <a:gd name="T0" fmla="*/ 0 w 872"/>
              <a:gd name="T1" fmla="*/ 367942813 h 906"/>
              <a:gd name="T2" fmla="*/ 524192500 w 872"/>
              <a:gd name="T3" fmla="*/ 146169063 h 906"/>
              <a:gd name="T4" fmla="*/ 1491932500 w 872"/>
              <a:gd name="T5" fmla="*/ 126007813 h 906"/>
              <a:gd name="T6" fmla="*/ 1874996250 w 872"/>
              <a:gd name="T7" fmla="*/ 287297813 h 906"/>
              <a:gd name="T8" fmla="*/ 2096770000 w 872"/>
              <a:gd name="T9" fmla="*/ 589716563 h 906"/>
              <a:gd name="T10" fmla="*/ 2147483647 w 872"/>
              <a:gd name="T11" fmla="*/ 972780313 h 906"/>
              <a:gd name="T12" fmla="*/ 2096770000 w 872"/>
              <a:gd name="T13" fmla="*/ 1819552813 h 906"/>
              <a:gd name="T14" fmla="*/ 1955641250 w 872"/>
              <a:gd name="T15" fmla="*/ 2147483647 h 906"/>
              <a:gd name="T16" fmla="*/ 0 60000 65536"/>
              <a:gd name="T17" fmla="*/ 0 60000 65536"/>
              <a:gd name="T18" fmla="*/ 0 60000 65536"/>
              <a:gd name="T19" fmla="*/ 0 60000 65536"/>
              <a:gd name="T20" fmla="*/ 0 60000 65536"/>
              <a:gd name="T21" fmla="*/ 0 60000 65536"/>
              <a:gd name="T22" fmla="*/ 0 60000 65536"/>
              <a:gd name="T23" fmla="*/ 0 60000 65536"/>
              <a:gd name="T24" fmla="*/ 0 w 872"/>
              <a:gd name="T25" fmla="*/ 0 h 906"/>
              <a:gd name="T26" fmla="*/ 872 w 872"/>
              <a:gd name="T27" fmla="*/ 906 h 9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2" h="906">
                <a:moveTo>
                  <a:pt x="0" y="146"/>
                </a:moveTo>
                <a:cubicBezTo>
                  <a:pt x="65" y="106"/>
                  <a:pt x="131" y="73"/>
                  <a:pt x="208" y="58"/>
                </a:cubicBezTo>
                <a:cubicBezTo>
                  <a:pt x="323" y="0"/>
                  <a:pt x="475" y="43"/>
                  <a:pt x="592" y="50"/>
                </a:cubicBezTo>
                <a:cubicBezTo>
                  <a:pt x="661" y="63"/>
                  <a:pt x="684" y="84"/>
                  <a:pt x="744" y="114"/>
                </a:cubicBezTo>
                <a:cubicBezTo>
                  <a:pt x="770" y="153"/>
                  <a:pt x="814" y="190"/>
                  <a:pt x="832" y="234"/>
                </a:cubicBezTo>
                <a:cubicBezTo>
                  <a:pt x="852" y="285"/>
                  <a:pt x="862" y="331"/>
                  <a:pt x="872" y="386"/>
                </a:cubicBezTo>
                <a:cubicBezTo>
                  <a:pt x="865" y="532"/>
                  <a:pt x="856" y="591"/>
                  <a:pt x="832" y="722"/>
                </a:cubicBezTo>
                <a:cubicBezTo>
                  <a:pt x="820" y="781"/>
                  <a:pt x="821" y="860"/>
                  <a:pt x="776" y="906"/>
                </a:cubicBez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sp>
        <p:nvSpPr>
          <p:cNvPr id="27673" name="Rectangle 27">
            <a:extLst>
              <a:ext uri="{FF2B5EF4-FFF2-40B4-BE49-F238E27FC236}">
                <a16:creationId xmlns:a16="http://schemas.microsoft.com/office/drawing/2014/main" id="{EA22391D-0954-3A4D-8A93-41C6BDF90D7A}"/>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27674" name="TextBox 28">
            <a:extLst>
              <a:ext uri="{FF2B5EF4-FFF2-40B4-BE49-F238E27FC236}">
                <a16:creationId xmlns:a16="http://schemas.microsoft.com/office/drawing/2014/main" id="{F8983A91-B8FA-8749-BF4B-FD3AE227FF04}"/>
              </a:ext>
            </a:extLst>
          </p:cNvPr>
          <p:cNvSpPr txBox="1">
            <a:spLocks noChangeArrowheads="1"/>
          </p:cNvSpPr>
          <p:nvPr/>
        </p:nvSpPr>
        <p:spPr bwMode="auto">
          <a:xfrm>
            <a:off x="8651082"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21.)</a:t>
            </a:r>
          </a:p>
        </p:txBody>
      </p:sp>
      <p:cxnSp>
        <p:nvCxnSpPr>
          <p:cNvPr id="27675" name="Straight Connector 29">
            <a:extLst>
              <a:ext uri="{FF2B5EF4-FFF2-40B4-BE49-F238E27FC236}">
                <a16:creationId xmlns:a16="http://schemas.microsoft.com/office/drawing/2014/main" id="{7869126B-1012-9241-BEB3-AD757D3D3076}"/>
              </a:ext>
            </a:extLst>
          </p:cNvPr>
          <p:cNvCxnSpPr>
            <a:cxnSpLocks noChangeShapeType="1"/>
          </p:cNvCxnSpPr>
          <p:nvPr/>
        </p:nvCxnSpPr>
        <p:spPr bwMode="auto">
          <a:xfrm>
            <a:off x="1989040" y="3467100"/>
            <a:ext cx="137160" cy="14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2474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65"/>
                                        </p:tgtEl>
                                        <p:attrNameLst>
                                          <p:attrName>style.visibility</p:attrName>
                                        </p:attrNameLst>
                                      </p:cBhvr>
                                      <p:to>
                                        <p:strVal val="visible"/>
                                      </p:to>
                                    </p:set>
                                    <p:animEffect transition="in" filter="dissolve">
                                      <p:cBhvr>
                                        <p:cTn id="7" dur="500"/>
                                        <p:tgtEl>
                                          <p:spTgt spid="276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666"/>
                                        </p:tgtEl>
                                        <p:attrNameLst>
                                          <p:attrName>style.visibility</p:attrName>
                                        </p:attrNameLst>
                                      </p:cBhvr>
                                      <p:to>
                                        <p:strVal val="visible"/>
                                      </p:to>
                                    </p:set>
                                    <p:animEffect transition="in" filter="dissolve">
                                      <p:cBhvr>
                                        <p:cTn id="10" dur="500"/>
                                        <p:tgtEl>
                                          <p:spTgt spid="27666"/>
                                        </p:tgtEl>
                                      </p:cBhvr>
                                    </p:animEffect>
                                  </p:childTnLst>
                                </p:cTn>
                              </p:par>
                              <p:par>
                                <p:cTn id="11" presetID="9" presetClass="entr" presetSubtype="0" fill="hold" nodeType="withEffect">
                                  <p:stCondLst>
                                    <p:cond delay="0"/>
                                  </p:stCondLst>
                                  <p:childTnLst>
                                    <p:set>
                                      <p:cBhvr>
                                        <p:cTn id="12" dur="1" fill="hold">
                                          <p:stCondLst>
                                            <p:cond delay="0"/>
                                          </p:stCondLst>
                                        </p:cTn>
                                        <p:tgtEl>
                                          <p:spTgt spid="27661"/>
                                        </p:tgtEl>
                                        <p:attrNameLst>
                                          <p:attrName>style.visibility</p:attrName>
                                        </p:attrNameLst>
                                      </p:cBhvr>
                                      <p:to>
                                        <p:strVal val="visible"/>
                                      </p:to>
                                    </p:set>
                                    <p:animEffect transition="in" filter="dissolve">
                                      <p:cBhvr>
                                        <p:cTn id="13" dur="500"/>
                                        <p:tgtEl>
                                          <p:spTgt spid="27661"/>
                                        </p:tgtEl>
                                      </p:cBhvr>
                                    </p:animEffect>
                                  </p:childTnLst>
                                </p:cTn>
                              </p:par>
                              <p:par>
                                <p:cTn id="14" presetID="9" presetClass="entr" presetSubtype="0" fill="hold" nodeType="withEffect">
                                  <p:stCondLst>
                                    <p:cond delay="0"/>
                                  </p:stCondLst>
                                  <p:childTnLst>
                                    <p:set>
                                      <p:cBhvr>
                                        <p:cTn id="15" dur="1" fill="hold">
                                          <p:stCondLst>
                                            <p:cond delay="0"/>
                                          </p:stCondLst>
                                        </p:cTn>
                                        <p:tgtEl>
                                          <p:spTgt spid="27671"/>
                                        </p:tgtEl>
                                        <p:attrNameLst>
                                          <p:attrName>style.visibility</p:attrName>
                                        </p:attrNameLst>
                                      </p:cBhvr>
                                      <p:to>
                                        <p:strVal val="visible"/>
                                      </p:to>
                                    </p:set>
                                    <p:animEffect transition="in" filter="dissolve">
                                      <p:cBhvr>
                                        <p:cTn id="16" dur="500"/>
                                        <p:tgtEl>
                                          <p:spTgt spid="2767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7669"/>
                                        </p:tgtEl>
                                        <p:attrNameLst>
                                          <p:attrName>style.visibility</p:attrName>
                                        </p:attrNameLst>
                                      </p:cBhvr>
                                      <p:to>
                                        <p:strVal val="visible"/>
                                      </p:to>
                                    </p:set>
                                    <p:animEffect transition="in" filter="dissolve">
                                      <p:cBhvr>
                                        <p:cTn id="19" dur="500"/>
                                        <p:tgtEl>
                                          <p:spTgt spid="27669"/>
                                        </p:tgtEl>
                                      </p:cBhvr>
                                    </p:animEffect>
                                  </p:childTnLst>
                                </p:cTn>
                              </p:par>
                              <p:par>
                                <p:cTn id="20" presetID="9" presetClass="entr" presetSubtype="0" fill="hold" nodeType="withEffect">
                                  <p:stCondLst>
                                    <p:cond delay="0"/>
                                  </p:stCondLst>
                                  <p:childTnLst>
                                    <p:set>
                                      <p:cBhvr>
                                        <p:cTn id="21" dur="1" fill="hold">
                                          <p:stCondLst>
                                            <p:cond delay="0"/>
                                          </p:stCondLst>
                                        </p:cTn>
                                        <p:tgtEl>
                                          <p:spTgt spid="27668"/>
                                        </p:tgtEl>
                                        <p:attrNameLst>
                                          <p:attrName>style.visibility</p:attrName>
                                        </p:attrNameLst>
                                      </p:cBhvr>
                                      <p:to>
                                        <p:strVal val="visible"/>
                                      </p:to>
                                    </p:set>
                                    <p:animEffect transition="in" filter="dissolve">
                                      <p:cBhvr>
                                        <p:cTn id="22" dur="500"/>
                                        <p:tgtEl>
                                          <p:spTgt spid="2766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7667"/>
                                        </p:tgtEl>
                                        <p:attrNameLst>
                                          <p:attrName>style.visibility</p:attrName>
                                        </p:attrNameLst>
                                      </p:cBhvr>
                                      <p:to>
                                        <p:strVal val="visible"/>
                                      </p:to>
                                    </p:set>
                                    <p:animEffect transition="in" filter="dissolve">
                                      <p:cBhvr>
                                        <p:cTn id="25" dur="500"/>
                                        <p:tgtEl>
                                          <p:spTgt spid="2766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7672"/>
                                        </p:tgtEl>
                                        <p:attrNameLst>
                                          <p:attrName>style.visibility</p:attrName>
                                        </p:attrNameLst>
                                      </p:cBhvr>
                                      <p:to>
                                        <p:strVal val="visible"/>
                                      </p:to>
                                    </p:set>
                                    <p:animEffect transition="in" filter="dissolve">
                                      <p:cBhvr>
                                        <p:cTn id="28" dur="500"/>
                                        <p:tgtEl>
                                          <p:spTgt spid="27672"/>
                                        </p:tgtEl>
                                      </p:cBhvr>
                                    </p:animEffect>
                                  </p:childTnLst>
                                </p:cTn>
                              </p:par>
                              <p:par>
                                <p:cTn id="29" presetID="9" presetClass="entr" presetSubtype="0" fill="hold" nodeType="withEffect">
                                  <p:stCondLst>
                                    <p:cond delay="0"/>
                                  </p:stCondLst>
                                  <p:childTnLst>
                                    <p:set>
                                      <p:cBhvr>
                                        <p:cTn id="30" dur="1" fill="hold">
                                          <p:stCondLst>
                                            <p:cond delay="0"/>
                                          </p:stCondLst>
                                        </p:cTn>
                                        <p:tgtEl>
                                          <p:spTgt spid="27670"/>
                                        </p:tgtEl>
                                        <p:attrNameLst>
                                          <p:attrName>style.visibility</p:attrName>
                                        </p:attrNameLst>
                                      </p:cBhvr>
                                      <p:to>
                                        <p:strVal val="visible"/>
                                      </p:to>
                                    </p:set>
                                    <p:animEffect transition="in" filter="dissolve">
                                      <p:cBhvr>
                                        <p:cTn id="31" dur="500"/>
                                        <p:tgtEl>
                                          <p:spTgt spid="2767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7650"/>
                                        </p:tgtEl>
                                        <p:attrNameLst>
                                          <p:attrName>style.visibility</p:attrName>
                                        </p:attrNameLst>
                                      </p:cBhvr>
                                      <p:to>
                                        <p:strVal val="visible"/>
                                      </p:to>
                                    </p:set>
                                    <p:animEffect transition="in" filter="dissolve">
                                      <p:cBhvr>
                                        <p:cTn id="36" dur="500"/>
                                        <p:tgtEl>
                                          <p:spTgt spid="2765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7656"/>
                                        </p:tgtEl>
                                        <p:attrNameLst>
                                          <p:attrName>style.visibility</p:attrName>
                                        </p:attrNameLst>
                                      </p:cBhvr>
                                      <p:to>
                                        <p:strVal val="visible"/>
                                      </p:to>
                                    </p:set>
                                    <p:animEffect transition="in" filter="dissolve">
                                      <p:cBhvr>
                                        <p:cTn id="41"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27665" grpId="0" animBg="1"/>
      <p:bldP spid="27666" grpId="0" animBg="1"/>
      <p:bldP spid="27667" grpId="0" animBg="1"/>
      <p:bldP spid="27669" grpId="0" animBg="1"/>
      <p:bldP spid="276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2B1F152B-A0C3-1B40-AC19-0A8BA70FD2A1}"/>
              </a:ext>
            </a:extLst>
          </p:cNvPr>
          <p:cNvSpPr>
            <a:spLocks noChangeArrowheads="1"/>
          </p:cNvSpPr>
          <p:nvPr/>
        </p:nvSpPr>
        <p:spPr bwMode="auto">
          <a:xfrm rot="17569210">
            <a:off x="5422107" y="1895951"/>
            <a:ext cx="4080510" cy="425768"/>
          </a:xfrm>
          <a:prstGeom prst="rect">
            <a:avLst/>
          </a:prstGeom>
          <a:solidFill>
            <a:srgbClr val="FFC000"/>
          </a:solidFill>
          <a:ln w="6350">
            <a:solidFill>
              <a:schemeClr val="tx1"/>
            </a:solidFill>
            <a:miter lim="800000"/>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graphicFrame>
        <p:nvGraphicFramePr>
          <p:cNvPr id="29698" name="Object 2">
            <a:extLst>
              <a:ext uri="{FF2B5EF4-FFF2-40B4-BE49-F238E27FC236}">
                <a16:creationId xmlns:a16="http://schemas.microsoft.com/office/drawing/2014/main" id="{0FFBA9B6-11FB-DD48-89A0-A6691E47D0D5}"/>
              </a:ext>
            </a:extLst>
          </p:cNvPr>
          <p:cNvGraphicFramePr>
            <a:graphicFrameLocks noChangeAspect="1"/>
          </p:cNvGraphicFramePr>
          <p:nvPr>
            <p:extLst>
              <p:ext uri="{D42A27DB-BD31-4B8C-83A1-F6EECF244321}">
                <p14:modId xmlns:p14="http://schemas.microsoft.com/office/powerpoint/2010/main" val="875286566"/>
              </p:ext>
            </p:extLst>
          </p:nvPr>
        </p:nvGraphicFramePr>
        <p:xfrm>
          <a:off x="1331594" y="3353993"/>
          <a:ext cx="2233233" cy="1240868"/>
        </p:xfrm>
        <a:graphic>
          <a:graphicData uri="http://schemas.openxmlformats.org/presentationml/2006/ole">
            <mc:AlternateContent xmlns:mc="http://schemas.openxmlformats.org/markup-compatibility/2006">
              <mc:Choice xmlns:v="urn:schemas-microsoft-com:vml" Requires="v">
                <p:oleObj name="Equation" r:id="rId3" imgW="1257300" imgH="698500" progId="Equation.DSMT4">
                  <p:embed/>
                </p:oleObj>
              </mc:Choice>
              <mc:Fallback>
                <p:oleObj name="Equation" r:id="rId3" imgW="1257300" imgH="698500" progId="Equation.DSMT4">
                  <p:embed/>
                  <p:pic>
                    <p:nvPicPr>
                      <p:cNvPr id="29698" name="Object 2">
                        <a:extLst>
                          <a:ext uri="{FF2B5EF4-FFF2-40B4-BE49-F238E27FC236}">
                            <a16:creationId xmlns:a16="http://schemas.microsoft.com/office/drawing/2014/main" id="{0FFBA9B6-11FB-DD48-89A0-A6691E47D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594" y="3353993"/>
                        <a:ext cx="2233233" cy="1240868"/>
                      </a:xfrm>
                      <a:prstGeom prst="rect">
                        <a:avLst/>
                      </a:prstGeom>
                      <a:noFill/>
                      <a:ln>
                        <a:noFill/>
                      </a:ln>
                      <a:effectLst/>
                    </p:spPr>
                  </p:pic>
                </p:oleObj>
              </mc:Fallback>
            </mc:AlternateContent>
          </a:graphicData>
        </a:graphic>
      </p:graphicFrame>
      <p:sp>
        <p:nvSpPr>
          <p:cNvPr id="29699" name="AutoShape 4">
            <a:extLst>
              <a:ext uri="{FF2B5EF4-FFF2-40B4-BE49-F238E27FC236}">
                <a16:creationId xmlns:a16="http://schemas.microsoft.com/office/drawing/2014/main" id="{AACD9EAE-5BFA-D540-8F25-64BE8EF9701B}"/>
              </a:ext>
            </a:extLst>
          </p:cNvPr>
          <p:cNvSpPr>
            <a:spLocks/>
          </p:cNvSpPr>
          <p:nvPr/>
        </p:nvSpPr>
        <p:spPr bwMode="auto">
          <a:xfrm>
            <a:off x="7406640" y="2050257"/>
            <a:ext cx="137160" cy="137160"/>
          </a:xfrm>
          <a:custGeom>
            <a:avLst/>
            <a:gdLst>
              <a:gd name="T0" fmla="*/ 3793300 w 21600"/>
              <a:gd name="T1" fmla="*/ 0 h 21600"/>
              <a:gd name="T2" fmla="*/ 1110961 w 21600"/>
              <a:gd name="T3" fmla="*/ 1110961 h 21600"/>
              <a:gd name="T4" fmla="*/ 0 w 21600"/>
              <a:gd name="T5" fmla="*/ 3793300 h 21600"/>
              <a:gd name="T6" fmla="*/ 1110961 w 21600"/>
              <a:gd name="T7" fmla="*/ 6475645 h 21600"/>
              <a:gd name="T8" fmla="*/ 3793300 w 21600"/>
              <a:gd name="T9" fmla="*/ 7586606 h 21600"/>
              <a:gd name="T10" fmla="*/ 6475645 w 21600"/>
              <a:gd name="T11" fmla="*/ 6475645 h 21600"/>
              <a:gd name="T12" fmla="*/ 7586606 w 21600"/>
              <a:gd name="T13" fmla="*/ 3793300 h 21600"/>
              <a:gd name="T14" fmla="*/ 6475645 w 21600"/>
              <a:gd name="T15" fmla="*/ 111096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5"/>
            <a:srcRect/>
            <a:tile tx="0" ty="0" sx="100000" sy="100000" flip="none" algn="tl"/>
          </a:blipFill>
          <a:ln w="25400">
            <a:solidFill>
              <a:srgbClr val="000000"/>
            </a:solidFill>
            <a:round/>
            <a:headEnd/>
            <a:tailEnd/>
          </a:ln>
        </p:spPr>
        <p:txBody>
          <a:bodyPr wrap="none" anchor="ctr"/>
          <a:lstStyle/>
          <a:p>
            <a:endParaRPr lang="en-US" sz="1620"/>
          </a:p>
        </p:txBody>
      </p:sp>
      <p:sp>
        <p:nvSpPr>
          <p:cNvPr id="29700" name="Line 5">
            <a:extLst>
              <a:ext uri="{FF2B5EF4-FFF2-40B4-BE49-F238E27FC236}">
                <a16:creationId xmlns:a16="http://schemas.microsoft.com/office/drawing/2014/main" id="{ADBAB3F2-792C-DE49-B43F-111BEBF6025A}"/>
              </a:ext>
            </a:extLst>
          </p:cNvPr>
          <p:cNvSpPr>
            <a:spLocks noChangeShapeType="1"/>
          </p:cNvSpPr>
          <p:nvPr/>
        </p:nvSpPr>
        <p:spPr bwMode="auto">
          <a:xfrm flipH="1">
            <a:off x="6720840" y="2118837"/>
            <a:ext cx="754380" cy="185166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29701" name="Text Box 6">
            <a:extLst>
              <a:ext uri="{FF2B5EF4-FFF2-40B4-BE49-F238E27FC236}">
                <a16:creationId xmlns:a16="http://schemas.microsoft.com/office/drawing/2014/main" id="{73FB052C-92DC-894B-8AB6-D34007A2DBE7}"/>
              </a:ext>
            </a:extLst>
          </p:cNvPr>
          <p:cNvSpPr txBox="1">
            <a:spLocks/>
          </p:cNvSpPr>
          <p:nvPr/>
        </p:nvSpPr>
        <p:spPr bwMode="auto">
          <a:xfrm>
            <a:off x="7269480" y="1783080"/>
            <a:ext cx="6858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080"/>
              <a:t>c. of m.</a:t>
            </a:r>
          </a:p>
        </p:txBody>
      </p:sp>
      <p:sp>
        <p:nvSpPr>
          <p:cNvPr id="29702" name="Text Box 7">
            <a:extLst>
              <a:ext uri="{FF2B5EF4-FFF2-40B4-BE49-F238E27FC236}">
                <a16:creationId xmlns:a16="http://schemas.microsoft.com/office/drawing/2014/main" id="{9382AD4C-18C4-D640-94D2-E4EABE557094}"/>
              </a:ext>
            </a:extLst>
          </p:cNvPr>
          <p:cNvSpPr txBox="1">
            <a:spLocks/>
          </p:cNvSpPr>
          <p:nvPr/>
        </p:nvSpPr>
        <p:spPr bwMode="auto">
          <a:xfrm>
            <a:off x="6172200" y="2674620"/>
            <a:ext cx="123444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20"/>
              <a:t>r = L/2</a:t>
            </a:r>
            <a:endParaRPr lang="en-US" altLang="en-US" sz="1080"/>
          </a:p>
        </p:txBody>
      </p:sp>
      <p:sp>
        <p:nvSpPr>
          <p:cNvPr id="29703" name="Text Box 8">
            <a:extLst>
              <a:ext uri="{FF2B5EF4-FFF2-40B4-BE49-F238E27FC236}">
                <a16:creationId xmlns:a16="http://schemas.microsoft.com/office/drawing/2014/main" id="{5C6C1CE4-A608-E74D-BEB7-A4E51FA5D9CF}"/>
              </a:ext>
            </a:extLst>
          </p:cNvPr>
          <p:cNvSpPr txBox="1">
            <a:spLocks/>
          </p:cNvSpPr>
          <p:nvPr/>
        </p:nvSpPr>
        <p:spPr bwMode="auto">
          <a:xfrm>
            <a:off x="8138160" y="4046220"/>
            <a:ext cx="12573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20"/>
              <a:t>line of </a:t>
            </a:r>
            <a:r>
              <a:rPr lang="ja-JP" altLang="en-US" sz="1620"/>
              <a:t>“</a:t>
            </a:r>
            <a:r>
              <a:rPr lang="en-US" altLang="ja-JP" sz="1620"/>
              <a:t>F</a:t>
            </a:r>
            <a:r>
              <a:rPr lang="ja-JP" altLang="en-US" sz="1620"/>
              <a:t>”</a:t>
            </a:r>
            <a:endParaRPr lang="en-US" altLang="en-US" sz="1080"/>
          </a:p>
        </p:txBody>
      </p:sp>
      <p:sp>
        <p:nvSpPr>
          <p:cNvPr id="29704" name="Text Box 9">
            <a:extLst>
              <a:ext uri="{FF2B5EF4-FFF2-40B4-BE49-F238E27FC236}">
                <a16:creationId xmlns:a16="http://schemas.microsoft.com/office/drawing/2014/main" id="{6904B687-E2A1-4D42-B6E6-9675EA679D5E}"/>
              </a:ext>
            </a:extLst>
          </p:cNvPr>
          <p:cNvSpPr txBox="1">
            <a:spLocks/>
          </p:cNvSpPr>
          <p:nvPr/>
        </p:nvSpPr>
        <p:spPr bwMode="auto">
          <a:xfrm>
            <a:off x="342899" y="4911257"/>
            <a:ext cx="83910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solidFill>
                  <a:srgbClr val="FF0000"/>
                </a:solidFill>
                <a:latin typeface="Apple Chancery" panose="03020702040506060504" pitchFamily="66" charset="-79"/>
                <a:cs typeface="Apple Chancery" panose="03020702040506060504" pitchFamily="66" charset="-79"/>
              </a:rPr>
              <a:t>Note: </a:t>
            </a:r>
            <a:r>
              <a:rPr lang="en-US" altLang="en-US" sz="2000" dirty="0">
                <a:latin typeface="+mj-lt"/>
              </a:rPr>
              <a:t>the </a:t>
            </a:r>
            <a:r>
              <a:rPr lang="en-US" altLang="en-US" sz="2000" dirty="0">
                <a:solidFill>
                  <a:srgbClr val="081FD1"/>
                </a:solidFill>
                <a:latin typeface="+mj-lt"/>
              </a:rPr>
              <a:t>torque is positive </a:t>
            </a:r>
            <a:r>
              <a:rPr lang="en-US" altLang="en-US" sz="2000" dirty="0">
                <a:latin typeface="+mj-lt"/>
              </a:rPr>
              <a:t>because the force involved is trying to motivate the ladder to rotate in a </a:t>
            </a:r>
            <a:r>
              <a:rPr lang="en-US" altLang="en-US" sz="2000" dirty="0">
                <a:solidFill>
                  <a:srgbClr val="081FD1"/>
                </a:solidFill>
                <a:latin typeface="+mj-lt"/>
              </a:rPr>
              <a:t>COUNTERCLOCKWISE direction</a:t>
            </a:r>
            <a:r>
              <a:rPr lang="en-US" altLang="en-US" sz="2000" dirty="0">
                <a:latin typeface="+mj-lt"/>
              </a:rPr>
              <a:t>, relative to the </a:t>
            </a:r>
            <a:r>
              <a:rPr lang="en-US" altLang="en-US" sz="2000" i="1" dirty="0">
                <a:latin typeface="+mj-lt"/>
              </a:rPr>
              <a:t>center of mass</a:t>
            </a:r>
            <a:r>
              <a:rPr lang="en-US" altLang="en-US" sz="2000" dirty="0">
                <a:latin typeface="+mj-lt"/>
              </a:rPr>
              <a:t>.</a:t>
            </a:r>
            <a:endParaRPr lang="en-US" altLang="en-US" sz="2400" dirty="0">
              <a:latin typeface="+mj-lt"/>
            </a:endParaRPr>
          </a:p>
        </p:txBody>
      </p:sp>
      <p:sp>
        <p:nvSpPr>
          <p:cNvPr id="29705" name="Arc 11">
            <a:extLst>
              <a:ext uri="{FF2B5EF4-FFF2-40B4-BE49-F238E27FC236}">
                <a16:creationId xmlns:a16="http://schemas.microsoft.com/office/drawing/2014/main" id="{1224CFA9-1B7F-4F48-9D95-3778EA1A7B47}"/>
              </a:ext>
            </a:extLst>
          </p:cNvPr>
          <p:cNvSpPr>
            <a:spLocks/>
          </p:cNvSpPr>
          <p:nvPr/>
        </p:nvSpPr>
        <p:spPr bwMode="auto">
          <a:xfrm>
            <a:off x="6995160" y="3840480"/>
            <a:ext cx="205740" cy="205740"/>
          </a:xfrm>
          <a:custGeom>
            <a:avLst/>
            <a:gdLst>
              <a:gd name="T0" fmla="*/ 0 w 21600"/>
              <a:gd name="T1" fmla="*/ 0 h 21600"/>
              <a:gd name="T2" fmla="*/ 25604788 w 21600"/>
              <a:gd name="T3" fmla="*/ 25604788 h 21600"/>
              <a:gd name="T4" fmla="*/ 0 w 21600"/>
              <a:gd name="T5" fmla="*/ 256047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29706" name="Object 3">
            <a:extLst>
              <a:ext uri="{FF2B5EF4-FFF2-40B4-BE49-F238E27FC236}">
                <a16:creationId xmlns:a16="http://schemas.microsoft.com/office/drawing/2014/main" id="{48DFD8C0-C3E3-AD43-B91A-B4E82F8D0042}"/>
              </a:ext>
            </a:extLst>
          </p:cNvPr>
          <p:cNvGraphicFramePr>
            <a:graphicFrameLocks noChangeAspect="1"/>
          </p:cNvGraphicFramePr>
          <p:nvPr/>
        </p:nvGraphicFramePr>
        <p:xfrm>
          <a:off x="7132320" y="3703320"/>
          <a:ext cx="160020" cy="222885"/>
        </p:xfrm>
        <a:graphic>
          <a:graphicData uri="http://schemas.openxmlformats.org/presentationml/2006/ole">
            <mc:AlternateContent xmlns:mc="http://schemas.openxmlformats.org/markup-compatibility/2006">
              <mc:Choice xmlns:v="urn:schemas-microsoft-com:vml" Requires="v">
                <p:oleObj name="Equation" r:id="rId6" imgW="127000" imgH="177800" progId="Equation.DSMT4">
                  <p:embed/>
                </p:oleObj>
              </mc:Choice>
              <mc:Fallback>
                <p:oleObj name="Equation" r:id="rId6" imgW="127000" imgH="177800" progId="Equation.DSMT4">
                  <p:embed/>
                  <p:pic>
                    <p:nvPicPr>
                      <p:cNvPr id="29706" name="Object 3">
                        <a:extLst>
                          <a:ext uri="{FF2B5EF4-FFF2-40B4-BE49-F238E27FC236}">
                            <a16:creationId xmlns:a16="http://schemas.microsoft.com/office/drawing/2014/main" id="{48DFD8C0-C3E3-AD43-B91A-B4E82F8D00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2320" y="3703320"/>
                        <a:ext cx="160020" cy="222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707" name="Text Box 13">
            <a:extLst>
              <a:ext uri="{FF2B5EF4-FFF2-40B4-BE49-F238E27FC236}">
                <a16:creationId xmlns:a16="http://schemas.microsoft.com/office/drawing/2014/main" id="{9ACAA07A-F6FE-E840-9DD0-7987F5F4A3EA}"/>
              </a:ext>
            </a:extLst>
          </p:cNvPr>
          <p:cNvSpPr txBox="1">
            <a:spLocks/>
          </p:cNvSpPr>
          <p:nvPr/>
        </p:nvSpPr>
        <p:spPr bwMode="auto">
          <a:xfrm>
            <a:off x="6502242" y="4114800"/>
            <a:ext cx="352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800"/>
              <a:t>H</a:t>
            </a:r>
            <a:endParaRPr lang="en-US" altLang="en-US" sz="2880"/>
          </a:p>
        </p:txBody>
      </p:sp>
      <p:grpSp>
        <p:nvGrpSpPr>
          <p:cNvPr id="29708" name="Group 14">
            <a:extLst>
              <a:ext uri="{FF2B5EF4-FFF2-40B4-BE49-F238E27FC236}">
                <a16:creationId xmlns:a16="http://schemas.microsoft.com/office/drawing/2014/main" id="{DB3529DB-BDDE-584C-A47C-55516A2FE93E}"/>
              </a:ext>
            </a:extLst>
          </p:cNvPr>
          <p:cNvGrpSpPr>
            <a:grpSpLocks/>
          </p:cNvGrpSpPr>
          <p:nvPr/>
        </p:nvGrpSpPr>
        <p:grpSpPr bwMode="auto">
          <a:xfrm>
            <a:off x="6103620" y="960120"/>
            <a:ext cx="1508760" cy="341472"/>
            <a:chOff x="5232" y="768"/>
            <a:chExt cx="1056" cy="239"/>
          </a:xfrm>
        </p:grpSpPr>
        <p:sp>
          <p:nvSpPr>
            <p:cNvPr id="29719" name="Text Box 15">
              <a:extLst>
                <a:ext uri="{FF2B5EF4-FFF2-40B4-BE49-F238E27FC236}">
                  <a16:creationId xmlns:a16="http://schemas.microsoft.com/office/drawing/2014/main" id="{B03CD207-F82B-D244-A8C6-5E396EFE662D}"/>
                </a:ext>
              </a:extLst>
            </p:cNvPr>
            <p:cNvSpPr txBox="1">
              <a:spLocks/>
            </p:cNvSpPr>
            <p:nvPr/>
          </p:nvSpPr>
          <p:spPr bwMode="auto">
            <a:xfrm>
              <a:off x="5232" y="768"/>
              <a:ext cx="105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620"/>
                <a:t>(line     to </a:t>
              </a:r>
              <a:r>
                <a:rPr lang="ja-JP" altLang="en-US" sz="1620"/>
                <a:t>“</a:t>
              </a:r>
              <a:r>
                <a:rPr lang="en-US" altLang="ja-JP" sz="1620"/>
                <a:t>F</a:t>
              </a:r>
              <a:r>
                <a:rPr lang="ja-JP" altLang="en-US" sz="1620"/>
                <a:t>”</a:t>
              </a:r>
              <a:r>
                <a:rPr lang="en-US" altLang="ja-JP" sz="1620"/>
                <a:t>)</a:t>
              </a:r>
              <a:endParaRPr lang="en-US" altLang="en-US" sz="1620"/>
            </a:p>
          </p:txBody>
        </p:sp>
        <p:graphicFrame>
          <p:nvGraphicFramePr>
            <p:cNvPr id="29720" name="Object 5">
              <a:extLst>
                <a:ext uri="{FF2B5EF4-FFF2-40B4-BE49-F238E27FC236}">
                  <a16:creationId xmlns:a16="http://schemas.microsoft.com/office/drawing/2014/main" id="{61B6B5BC-7432-A940-BBEF-ABFA2EF533FE}"/>
                </a:ext>
              </a:extLst>
            </p:cNvPr>
            <p:cNvGraphicFramePr>
              <a:graphicFrameLocks noChangeAspect="1"/>
            </p:cNvGraphicFramePr>
            <p:nvPr/>
          </p:nvGraphicFramePr>
          <p:xfrm>
            <a:off x="5568" y="816"/>
            <a:ext cx="160" cy="160"/>
          </p:xfrm>
          <a:graphic>
            <a:graphicData uri="http://schemas.openxmlformats.org/presentationml/2006/ole">
              <mc:AlternateContent xmlns:mc="http://schemas.openxmlformats.org/markup-compatibility/2006">
                <mc:Choice xmlns:v="urn:schemas-microsoft-com:vml" Requires="v">
                  <p:oleObj name="Equation" r:id="rId8" imgW="152400" imgH="152400" progId="Equation.DSMT4">
                    <p:embed/>
                  </p:oleObj>
                </mc:Choice>
                <mc:Fallback>
                  <p:oleObj name="Equation" r:id="rId8" imgW="152400" imgH="152400" progId="Equation.DSMT4">
                    <p:embed/>
                    <p:pic>
                      <p:nvPicPr>
                        <p:cNvPr id="29720" name="Object 5">
                          <a:extLst>
                            <a:ext uri="{FF2B5EF4-FFF2-40B4-BE49-F238E27FC236}">
                              <a16:creationId xmlns:a16="http://schemas.microsoft.com/office/drawing/2014/main" id="{61B6B5BC-7432-A940-BBEF-ABFA2EF533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8" y="816"/>
                          <a:ext cx="160"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29709" name="Text Box 17">
            <a:extLst>
              <a:ext uri="{FF2B5EF4-FFF2-40B4-BE49-F238E27FC236}">
                <a16:creationId xmlns:a16="http://schemas.microsoft.com/office/drawing/2014/main" id="{6093AAA9-0F8A-7E4B-AED4-C465DBF0A438}"/>
              </a:ext>
            </a:extLst>
          </p:cNvPr>
          <p:cNvSpPr txBox="1">
            <a:spLocks/>
          </p:cNvSpPr>
          <p:nvPr/>
        </p:nvSpPr>
        <p:spPr bwMode="auto">
          <a:xfrm>
            <a:off x="5692140" y="3566160"/>
            <a:ext cx="10287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260"/>
              <a:t>Force acts </a:t>
            </a:r>
          </a:p>
          <a:p>
            <a:pPr algn="l" eaLnBrk="1" hangingPunct="1"/>
            <a:r>
              <a:rPr lang="en-US" altLang="en-US" sz="1260"/>
              <a:t>      here</a:t>
            </a:r>
            <a:endParaRPr lang="en-US" altLang="en-US" sz="1080"/>
          </a:p>
        </p:txBody>
      </p:sp>
      <p:sp>
        <p:nvSpPr>
          <p:cNvPr id="29710" name="Text Box 18">
            <a:extLst>
              <a:ext uri="{FF2B5EF4-FFF2-40B4-BE49-F238E27FC236}">
                <a16:creationId xmlns:a16="http://schemas.microsoft.com/office/drawing/2014/main" id="{A7EA9C08-6CE1-B544-89C2-DEAE54C5CA2A}"/>
              </a:ext>
            </a:extLst>
          </p:cNvPr>
          <p:cNvSpPr txBox="1">
            <a:spLocks/>
          </p:cNvSpPr>
          <p:nvPr/>
        </p:nvSpPr>
        <p:spPr bwMode="auto">
          <a:xfrm>
            <a:off x="342900" y="342900"/>
            <a:ext cx="44577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latin typeface="+mj-lt"/>
              </a:rPr>
              <a:t>c.) </a:t>
            </a:r>
            <a:r>
              <a:rPr lang="en-US" altLang="en-US" sz="2000" dirty="0">
                <a:solidFill>
                  <a:srgbClr val="FF0000"/>
                </a:solidFill>
                <a:latin typeface="Apple Chancery" panose="03020702040506060504" pitchFamily="66" charset="-79"/>
                <a:cs typeface="Apple Chancery" panose="03020702040506060504" pitchFamily="66" charset="-79"/>
              </a:rPr>
              <a:t>Next is the torque </a:t>
            </a:r>
            <a:r>
              <a:rPr lang="en-US" altLang="en-US" sz="2000" dirty="0">
                <a:latin typeface="+mj-lt"/>
              </a:rPr>
              <a:t>generated by the </a:t>
            </a:r>
            <a:r>
              <a:rPr lang="en-US" altLang="en-US" sz="2000" dirty="0">
                <a:solidFill>
                  <a:srgbClr val="081FD1"/>
                </a:solidFill>
                <a:latin typeface="+mj-lt"/>
              </a:rPr>
              <a:t>frictional force </a:t>
            </a:r>
            <a:r>
              <a:rPr lang="ja-JP" altLang="en-US" sz="2000">
                <a:solidFill>
                  <a:srgbClr val="081FD1"/>
                </a:solidFill>
                <a:latin typeface="+mj-lt"/>
              </a:rPr>
              <a:t>“</a:t>
            </a:r>
            <a:r>
              <a:rPr lang="en-US" altLang="ja-JP" sz="2000" dirty="0">
                <a:solidFill>
                  <a:srgbClr val="081FD1"/>
                </a:solidFill>
                <a:latin typeface="+mj-lt"/>
              </a:rPr>
              <a:t>H</a:t>
            </a:r>
            <a:r>
              <a:rPr lang="ja-JP" altLang="en-US" sz="2000">
                <a:solidFill>
                  <a:srgbClr val="081FD1"/>
                </a:solidFill>
                <a:latin typeface="+mj-lt"/>
              </a:rPr>
              <a:t>”</a:t>
            </a:r>
            <a:r>
              <a:rPr lang="en-US" altLang="ja-JP" sz="2000" dirty="0">
                <a:solidFill>
                  <a:srgbClr val="081FD1"/>
                </a:solidFill>
                <a:latin typeface="+mj-lt"/>
              </a:rPr>
              <a:t> at the floor</a:t>
            </a:r>
            <a:r>
              <a:rPr lang="en-US" altLang="ja-JP" sz="2000" dirty="0">
                <a:latin typeface="+mj-lt"/>
              </a:rPr>
              <a:t>, relative to the center of mass. Using the </a:t>
            </a:r>
            <a:r>
              <a:rPr lang="ja-JP" altLang="en-US" sz="2000">
                <a:solidFill>
                  <a:srgbClr val="081FD1"/>
                </a:solidFill>
                <a:latin typeface="+mj-lt"/>
              </a:rPr>
              <a:t>“</a:t>
            </a:r>
            <a:r>
              <a:rPr lang="en-US" altLang="ja-JP" sz="2000" dirty="0">
                <a:solidFill>
                  <a:srgbClr val="081FD1"/>
                </a:solidFill>
                <a:latin typeface="+mj-lt"/>
              </a:rPr>
              <a:t>r-perpendicular</a:t>
            </a:r>
            <a:r>
              <a:rPr lang="ja-JP" altLang="en-US" sz="2000">
                <a:solidFill>
                  <a:srgbClr val="081FD1"/>
                </a:solidFill>
                <a:latin typeface="+mj-lt"/>
              </a:rPr>
              <a:t>”</a:t>
            </a:r>
            <a:r>
              <a:rPr lang="en-US" altLang="ja-JP" sz="2000" dirty="0">
                <a:solidFill>
                  <a:srgbClr val="081FD1"/>
                </a:solidFill>
                <a:latin typeface="+mj-lt"/>
              </a:rPr>
              <a:t> approach</a:t>
            </a:r>
            <a:r>
              <a:rPr lang="en-US" altLang="ja-JP" sz="2000" dirty="0">
                <a:latin typeface="+mj-lt"/>
              </a:rPr>
              <a:t> again (i.e., the product of the magnitude of the </a:t>
            </a:r>
            <a:r>
              <a:rPr lang="ja-JP" altLang="en-US" sz="2000">
                <a:latin typeface="+mj-lt"/>
              </a:rPr>
              <a:t>“</a:t>
            </a:r>
            <a:r>
              <a:rPr lang="en-US" altLang="ja-JP" sz="2000" dirty="0">
                <a:latin typeface="+mj-lt"/>
              </a:rPr>
              <a:t>F</a:t>
            </a:r>
            <a:r>
              <a:rPr lang="ja-JP" altLang="en-US" sz="2000">
                <a:latin typeface="+mj-lt"/>
              </a:rPr>
              <a:t>”</a:t>
            </a:r>
            <a:r>
              <a:rPr lang="en-US" altLang="ja-JP" sz="2000" dirty="0">
                <a:latin typeface="+mj-lt"/>
              </a:rPr>
              <a:t> vector and the component of </a:t>
            </a:r>
            <a:r>
              <a:rPr lang="ja-JP" altLang="en-US" sz="2000">
                <a:latin typeface="+mj-lt"/>
              </a:rPr>
              <a:t>“</a:t>
            </a:r>
            <a:r>
              <a:rPr lang="en-US" altLang="ja-JP" sz="2000" dirty="0">
                <a:latin typeface="+mj-lt"/>
              </a:rPr>
              <a:t>r</a:t>
            </a:r>
            <a:r>
              <a:rPr lang="ja-JP" altLang="en-US" sz="2000">
                <a:latin typeface="+mj-lt"/>
              </a:rPr>
              <a:t>”</a:t>
            </a:r>
            <a:r>
              <a:rPr lang="en-US" altLang="ja-JP" sz="2000" dirty="0">
                <a:latin typeface="+mj-lt"/>
              </a:rPr>
              <a:t> that is perpendicular to </a:t>
            </a:r>
            <a:r>
              <a:rPr lang="ja-JP" altLang="en-US" sz="2000">
                <a:latin typeface="+mj-lt"/>
              </a:rPr>
              <a:t>“</a:t>
            </a:r>
            <a:r>
              <a:rPr lang="en-US" altLang="ja-JP" sz="2000" dirty="0">
                <a:latin typeface="+mj-lt"/>
              </a:rPr>
              <a:t>F</a:t>
            </a:r>
            <a:r>
              <a:rPr lang="ja-JP" altLang="en-US" sz="2000">
                <a:latin typeface="+mj-lt"/>
              </a:rPr>
              <a:t>”</a:t>
            </a:r>
            <a:r>
              <a:rPr lang="en-US" altLang="ja-JP" sz="2000" dirty="0">
                <a:latin typeface="+mj-lt"/>
              </a:rPr>
              <a:t>--this is called </a:t>
            </a:r>
            <a:r>
              <a:rPr lang="ja-JP" altLang="en-US" sz="2000">
                <a:latin typeface="+mj-lt"/>
              </a:rPr>
              <a:t>“</a:t>
            </a:r>
            <a:r>
              <a:rPr lang="en-US" altLang="ja-JP" sz="2000" dirty="0">
                <a:latin typeface="+mj-lt"/>
              </a:rPr>
              <a:t>the moment arm,</a:t>
            </a:r>
            <a:r>
              <a:rPr lang="ja-JP" altLang="en-US" sz="2000">
                <a:latin typeface="+mj-lt"/>
              </a:rPr>
              <a:t>”</a:t>
            </a:r>
            <a:r>
              <a:rPr lang="en-US" altLang="ja-JP" sz="2000" dirty="0">
                <a:latin typeface="+mj-lt"/>
              </a:rPr>
              <a:t> by the way), we get:</a:t>
            </a:r>
            <a:endParaRPr lang="en-US" altLang="en-US" sz="2000" dirty="0">
              <a:latin typeface="+mj-lt"/>
            </a:endParaRPr>
          </a:p>
        </p:txBody>
      </p:sp>
      <p:sp>
        <p:nvSpPr>
          <p:cNvPr id="29711" name="Line 19">
            <a:extLst>
              <a:ext uri="{FF2B5EF4-FFF2-40B4-BE49-F238E27FC236}">
                <a16:creationId xmlns:a16="http://schemas.microsoft.com/office/drawing/2014/main" id="{DD568CFE-F4EC-C44D-90D5-D58E2414B760}"/>
              </a:ext>
            </a:extLst>
          </p:cNvPr>
          <p:cNvSpPr>
            <a:spLocks noChangeShapeType="1"/>
          </p:cNvSpPr>
          <p:nvPr/>
        </p:nvSpPr>
        <p:spPr bwMode="auto">
          <a:xfrm flipV="1">
            <a:off x="6240780" y="4046220"/>
            <a:ext cx="123444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29712" name="Line 20">
            <a:extLst>
              <a:ext uri="{FF2B5EF4-FFF2-40B4-BE49-F238E27FC236}">
                <a16:creationId xmlns:a16="http://schemas.microsoft.com/office/drawing/2014/main" id="{7184B522-F097-6642-BA87-A7D650E5B7EA}"/>
              </a:ext>
            </a:extLst>
          </p:cNvPr>
          <p:cNvSpPr>
            <a:spLocks noChangeShapeType="1"/>
          </p:cNvSpPr>
          <p:nvPr/>
        </p:nvSpPr>
        <p:spPr bwMode="auto">
          <a:xfrm flipH="1" flipV="1">
            <a:off x="5829300" y="4046220"/>
            <a:ext cx="3154680"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29713" name="Object 4">
            <a:extLst>
              <a:ext uri="{FF2B5EF4-FFF2-40B4-BE49-F238E27FC236}">
                <a16:creationId xmlns:a16="http://schemas.microsoft.com/office/drawing/2014/main" id="{71D40AA0-98B7-BD4C-BDD8-764AC6DE862A}"/>
              </a:ext>
            </a:extLst>
          </p:cNvPr>
          <p:cNvGraphicFramePr>
            <a:graphicFrameLocks noChangeAspect="1"/>
          </p:cNvGraphicFramePr>
          <p:nvPr/>
        </p:nvGraphicFramePr>
        <p:xfrm>
          <a:off x="7612380" y="2887504"/>
          <a:ext cx="1121569" cy="541496"/>
        </p:xfrm>
        <a:graphic>
          <a:graphicData uri="http://schemas.openxmlformats.org/presentationml/2006/ole">
            <mc:AlternateContent xmlns:mc="http://schemas.openxmlformats.org/markup-compatibility/2006">
              <mc:Choice xmlns:v="urn:schemas-microsoft-com:vml" Requires="v">
                <p:oleObj name="Equation" r:id="rId10" imgW="889000" imgH="431800" progId="Equation.DSMT4">
                  <p:embed/>
                </p:oleObj>
              </mc:Choice>
              <mc:Fallback>
                <p:oleObj name="Equation" r:id="rId10" imgW="889000" imgH="431800" progId="Equation.DSMT4">
                  <p:embed/>
                  <p:pic>
                    <p:nvPicPr>
                      <p:cNvPr id="29713" name="Object 4">
                        <a:extLst>
                          <a:ext uri="{FF2B5EF4-FFF2-40B4-BE49-F238E27FC236}">
                            <a16:creationId xmlns:a16="http://schemas.microsoft.com/office/drawing/2014/main" id="{71D40AA0-98B7-BD4C-BDD8-764AC6DE86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12380" y="2887504"/>
                        <a:ext cx="1121569" cy="541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714" name="Line 27">
            <a:extLst>
              <a:ext uri="{FF2B5EF4-FFF2-40B4-BE49-F238E27FC236}">
                <a16:creationId xmlns:a16="http://schemas.microsoft.com/office/drawing/2014/main" id="{F712D44B-A75C-804B-8403-92B4A9201310}"/>
              </a:ext>
            </a:extLst>
          </p:cNvPr>
          <p:cNvSpPr>
            <a:spLocks noChangeShapeType="1"/>
          </p:cNvSpPr>
          <p:nvPr/>
        </p:nvSpPr>
        <p:spPr bwMode="auto">
          <a:xfrm flipH="1">
            <a:off x="7475220" y="891540"/>
            <a:ext cx="0" cy="390906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29715" name="Line 28">
            <a:extLst>
              <a:ext uri="{FF2B5EF4-FFF2-40B4-BE49-F238E27FC236}">
                <a16:creationId xmlns:a16="http://schemas.microsoft.com/office/drawing/2014/main" id="{6DB24DAB-7BCC-844D-8317-531D491158EC}"/>
              </a:ext>
            </a:extLst>
          </p:cNvPr>
          <p:cNvSpPr>
            <a:spLocks noChangeShapeType="1"/>
          </p:cNvSpPr>
          <p:nvPr/>
        </p:nvSpPr>
        <p:spPr bwMode="auto">
          <a:xfrm>
            <a:off x="7475220" y="2125980"/>
            <a:ext cx="0" cy="185166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29716" name="Rectangle 22">
            <a:extLst>
              <a:ext uri="{FF2B5EF4-FFF2-40B4-BE49-F238E27FC236}">
                <a16:creationId xmlns:a16="http://schemas.microsoft.com/office/drawing/2014/main" id="{49702493-4617-6941-B7CA-E5F8ADA1FFC3}"/>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29717" name="TextBox 23">
            <a:extLst>
              <a:ext uri="{FF2B5EF4-FFF2-40B4-BE49-F238E27FC236}">
                <a16:creationId xmlns:a16="http://schemas.microsoft.com/office/drawing/2014/main" id="{84D9B14D-93BE-2142-822A-544721577679}"/>
              </a:ext>
            </a:extLst>
          </p:cNvPr>
          <p:cNvSpPr txBox="1">
            <a:spLocks noChangeArrowheads="1"/>
          </p:cNvSpPr>
          <p:nvPr/>
        </p:nvSpPr>
        <p:spPr bwMode="auto">
          <a:xfrm>
            <a:off x="8651082"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22.)</a:t>
            </a:r>
          </a:p>
        </p:txBody>
      </p:sp>
      <p:cxnSp>
        <p:nvCxnSpPr>
          <p:cNvPr id="29718" name="Straight Connector 24">
            <a:extLst>
              <a:ext uri="{FF2B5EF4-FFF2-40B4-BE49-F238E27FC236}">
                <a16:creationId xmlns:a16="http://schemas.microsoft.com/office/drawing/2014/main" id="{71093AFB-60AA-394C-80B7-69934C3DF2D0}"/>
              </a:ext>
            </a:extLst>
          </p:cNvPr>
          <p:cNvCxnSpPr>
            <a:cxnSpLocks noChangeShapeType="1"/>
          </p:cNvCxnSpPr>
          <p:nvPr/>
        </p:nvCxnSpPr>
        <p:spPr bwMode="auto">
          <a:xfrm>
            <a:off x="1976892" y="3692388"/>
            <a:ext cx="137160" cy="14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3434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14"/>
                                        </p:tgtEl>
                                        <p:attrNameLst>
                                          <p:attrName>style.visibility</p:attrName>
                                        </p:attrNameLst>
                                      </p:cBhvr>
                                      <p:to>
                                        <p:strVal val="visible"/>
                                      </p:to>
                                    </p:set>
                                    <p:animEffect transition="in" filter="dissolve">
                                      <p:cBhvr>
                                        <p:cTn id="7" dur="500"/>
                                        <p:tgtEl>
                                          <p:spTgt spid="29714"/>
                                        </p:tgtEl>
                                      </p:cBhvr>
                                    </p:animEffect>
                                  </p:childTnLst>
                                </p:cTn>
                              </p:par>
                              <p:par>
                                <p:cTn id="8" presetID="9" presetClass="entr" presetSubtype="0" fill="hold" nodeType="withEffect">
                                  <p:stCondLst>
                                    <p:cond delay="0"/>
                                  </p:stCondLst>
                                  <p:childTnLst>
                                    <p:set>
                                      <p:cBhvr>
                                        <p:cTn id="9" dur="1" fill="hold">
                                          <p:stCondLst>
                                            <p:cond delay="0"/>
                                          </p:stCondLst>
                                        </p:cTn>
                                        <p:tgtEl>
                                          <p:spTgt spid="29708"/>
                                        </p:tgtEl>
                                        <p:attrNameLst>
                                          <p:attrName>style.visibility</p:attrName>
                                        </p:attrNameLst>
                                      </p:cBhvr>
                                      <p:to>
                                        <p:strVal val="visible"/>
                                      </p:to>
                                    </p:set>
                                    <p:animEffect transition="in" filter="dissolve">
                                      <p:cBhvr>
                                        <p:cTn id="10" dur="500"/>
                                        <p:tgtEl>
                                          <p:spTgt spid="29708"/>
                                        </p:tgtEl>
                                      </p:cBhvr>
                                    </p:animEffect>
                                  </p:childTnLst>
                                </p:cTn>
                              </p:par>
                              <p:par>
                                <p:cTn id="11" presetID="9" presetClass="entr" presetSubtype="0" fill="hold" nodeType="withEffect">
                                  <p:stCondLst>
                                    <p:cond delay="0"/>
                                  </p:stCondLst>
                                  <p:childTnLst>
                                    <p:set>
                                      <p:cBhvr>
                                        <p:cTn id="12" dur="1" fill="hold">
                                          <p:stCondLst>
                                            <p:cond delay="0"/>
                                          </p:stCondLst>
                                        </p:cTn>
                                        <p:tgtEl>
                                          <p:spTgt spid="29713"/>
                                        </p:tgtEl>
                                        <p:attrNameLst>
                                          <p:attrName>style.visibility</p:attrName>
                                        </p:attrNameLst>
                                      </p:cBhvr>
                                      <p:to>
                                        <p:strVal val="visible"/>
                                      </p:to>
                                    </p:set>
                                    <p:animEffect transition="in" filter="dissolve">
                                      <p:cBhvr>
                                        <p:cTn id="13" dur="500"/>
                                        <p:tgtEl>
                                          <p:spTgt spid="297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9715"/>
                                        </p:tgtEl>
                                        <p:attrNameLst>
                                          <p:attrName>style.visibility</p:attrName>
                                        </p:attrNameLst>
                                      </p:cBhvr>
                                      <p:to>
                                        <p:strVal val="visible"/>
                                      </p:to>
                                    </p:set>
                                    <p:animEffect transition="in" filter="dissolve">
                                      <p:cBhvr>
                                        <p:cTn id="16" dur="500"/>
                                        <p:tgtEl>
                                          <p:spTgt spid="2971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9698"/>
                                        </p:tgtEl>
                                        <p:attrNameLst>
                                          <p:attrName>style.visibility</p:attrName>
                                        </p:attrNameLst>
                                      </p:cBhvr>
                                      <p:to>
                                        <p:strVal val="visible"/>
                                      </p:to>
                                    </p:set>
                                    <p:animEffect transition="in" filter="dissolve">
                                      <p:cBhvr>
                                        <p:cTn id="21" dur="500"/>
                                        <p:tgtEl>
                                          <p:spTgt spid="2969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9704"/>
                                        </p:tgtEl>
                                        <p:attrNameLst>
                                          <p:attrName>style.visibility</p:attrName>
                                        </p:attrNameLst>
                                      </p:cBhvr>
                                      <p:to>
                                        <p:strVal val="visible"/>
                                      </p:to>
                                    </p:set>
                                    <p:animEffect transition="in" filter="dissolve">
                                      <p:cBhvr>
                                        <p:cTn id="26"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14" grpId="0" animBg="1"/>
      <p:bldP spid="297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57" name="Object 4">
            <a:extLst>
              <a:ext uri="{FF2B5EF4-FFF2-40B4-BE49-F238E27FC236}">
                <a16:creationId xmlns:a16="http://schemas.microsoft.com/office/drawing/2014/main" id="{05FD6D59-5F5C-B847-9673-8F5F3C281114}"/>
              </a:ext>
            </a:extLst>
          </p:cNvPr>
          <p:cNvGraphicFramePr>
            <a:graphicFrameLocks noChangeAspect="1"/>
          </p:cNvGraphicFramePr>
          <p:nvPr>
            <p:extLst>
              <p:ext uri="{D42A27DB-BD31-4B8C-83A1-F6EECF244321}">
                <p14:modId xmlns:p14="http://schemas.microsoft.com/office/powerpoint/2010/main" val="990055705"/>
              </p:ext>
            </p:extLst>
          </p:nvPr>
        </p:nvGraphicFramePr>
        <p:xfrm>
          <a:off x="446088" y="3138488"/>
          <a:ext cx="8250237" cy="1089025"/>
        </p:xfrm>
        <a:graphic>
          <a:graphicData uri="http://schemas.openxmlformats.org/presentationml/2006/ole">
            <mc:AlternateContent xmlns:mc="http://schemas.openxmlformats.org/markup-compatibility/2006">
              <mc:Choice xmlns:v="urn:schemas-microsoft-com:vml" Requires="v">
                <p:oleObj name="Equation" r:id="rId3" imgW="5689600" imgH="749300" progId="Equation.DSMT4">
                  <p:embed/>
                </p:oleObj>
              </mc:Choice>
              <mc:Fallback>
                <p:oleObj name="Equation" r:id="rId3" imgW="5689600" imgH="749300" progId="Equation.DSMT4">
                  <p:embed/>
                  <p:pic>
                    <p:nvPicPr>
                      <p:cNvPr id="31757" name="Object 4">
                        <a:extLst>
                          <a:ext uri="{FF2B5EF4-FFF2-40B4-BE49-F238E27FC236}">
                            <a16:creationId xmlns:a16="http://schemas.microsoft.com/office/drawing/2014/main" id="{05FD6D59-5F5C-B847-9673-8F5F3C281114}"/>
                          </a:ext>
                        </a:extLst>
                      </p:cNvPr>
                      <p:cNvPicPr>
                        <a:picLocks noChangeAspect="1" noChangeArrowheads="1"/>
                      </p:cNvPicPr>
                      <p:nvPr/>
                    </p:nvPicPr>
                    <p:blipFill>
                      <a:blip r:embed="rId4"/>
                      <a:srcRect/>
                      <a:stretch>
                        <a:fillRect/>
                      </a:stretch>
                    </p:blipFill>
                    <p:spPr bwMode="auto">
                      <a:xfrm>
                        <a:off x="446088" y="3138488"/>
                        <a:ext cx="8250237" cy="1089025"/>
                      </a:xfrm>
                      <a:prstGeom prst="rect">
                        <a:avLst/>
                      </a:prstGeom>
                      <a:noFill/>
                      <a:ln>
                        <a:noFill/>
                      </a:ln>
                      <a:effectLst/>
                    </p:spPr>
                  </p:pic>
                </p:oleObj>
              </mc:Fallback>
            </mc:AlternateContent>
          </a:graphicData>
        </a:graphic>
      </p:graphicFrame>
      <p:sp>
        <p:nvSpPr>
          <p:cNvPr id="31745" name="Rectangle 2">
            <a:extLst>
              <a:ext uri="{FF2B5EF4-FFF2-40B4-BE49-F238E27FC236}">
                <a16:creationId xmlns:a16="http://schemas.microsoft.com/office/drawing/2014/main" id="{919ACD57-010B-2648-B9B0-EF93364E1291}"/>
              </a:ext>
            </a:extLst>
          </p:cNvPr>
          <p:cNvSpPr>
            <a:spLocks noChangeArrowheads="1"/>
          </p:cNvSpPr>
          <p:nvPr/>
        </p:nvSpPr>
        <p:spPr bwMode="auto">
          <a:xfrm rot="17569210">
            <a:off x="6783706" y="1214438"/>
            <a:ext cx="2078831" cy="41433"/>
          </a:xfrm>
          <a:prstGeom prst="rect">
            <a:avLst/>
          </a:prstGeom>
          <a:blipFill dpi="0" rotWithShape="0">
            <a:blip r:embed="rId5"/>
            <a:srcRect/>
            <a:tile tx="0" ty="0" sx="100000" sy="100000" flip="none" algn="tl"/>
          </a:blipFill>
          <a:ln w="25400">
            <a:solidFill>
              <a:schemeClr val="tx1"/>
            </a:solidFill>
            <a:miter lim="800000"/>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31746" name="Line 3">
            <a:extLst>
              <a:ext uri="{FF2B5EF4-FFF2-40B4-BE49-F238E27FC236}">
                <a16:creationId xmlns:a16="http://schemas.microsoft.com/office/drawing/2014/main" id="{B44BB7EE-5DB4-8848-B837-EA83F4701598}"/>
              </a:ext>
            </a:extLst>
          </p:cNvPr>
          <p:cNvSpPr>
            <a:spLocks noChangeShapeType="1"/>
          </p:cNvSpPr>
          <p:nvPr/>
        </p:nvSpPr>
        <p:spPr bwMode="auto">
          <a:xfrm>
            <a:off x="7848124" y="1197293"/>
            <a:ext cx="0" cy="56578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31747" name="Line 4">
            <a:extLst>
              <a:ext uri="{FF2B5EF4-FFF2-40B4-BE49-F238E27FC236}">
                <a16:creationId xmlns:a16="http://schemas.microsoft.com/office/drawing/2014/main" id="{DA34A767-341E-2049-A886-6EFAC964B4AE}"/>
              </a:ext>
            </a:extLst>
          </p:cNvPr>
          <p:cNvSpPr>
            <a:spLocks noChangeShapeType="1"/>
          </p:cNvSpPr>
          <p:nvPr/>
        </p:nvSpPr>
        <p:spPr bwMode="auto">
          <a:xfrm>
            <a:off x="7919562" y="915829"/>
            <a:ext cx="0" cy="42291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31748" name="Line 5">
            <a:extLst>
              <a:ext uri="{FF2B5EF4-FFF2-40B4-BE49-F238E27FC236}">
                <a16:creationId xmlns:a16="http://schemas.microsoft.com/office/drawing/2014/main" id="{A600CC2B-0FF6-6F4F-B19C-36CCBC75A5E3}"/>
              </a:ext>
            </a:extLst>
          </p:cNvPr>
          <p:cNvSpPr>
            <a:spLocks noChangeShapeType="1"/>
          </p:cNvSpPr>
          <p:nvPr/>
        </p:nvSpPr>
        <p:spPr bwMode="auto">
          <a:xfrm flipH="1">
            <a:off x="8172450" y="304324"/>
            <a:ext cx="46863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31749" name="Line 6">
            <a:extLst>
              <a:ext uri="{FF2B5EF4-FFF2-40B4-BE49-F238E27FC236}">
                <a16:creationId xmlns:a16="http://schemas.microsoft.com/office/drawing/2014/main" id="{D239DFBF-EFB8-724B-A198-5E8C04745589}"/>
              </a:ext>
            </a:extLst>
          </p:cNvPr>
          <p:cNvSpPr>
            <a:spLocks noChangeShapeType="1"/>
          </p:cNvSpPr>
          <p:nvPr/>
        </p:nvSpPr>
        <p:spPr bwMode="auto">
          <a:xfrm flipV="1">
            <a:off x="7386638" y="2233137"/>
            <a:ext cx="0" cy="330041"/>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31750" name="Line 7">
            <a:extLst>
              <a:ext uri="{FF2B5EF4-FFF2-40B4-BE49-F238E27FC236}">
                <a16:creationId xmlns:a16="http://schemas.microsoft.com/office/drawing/2014/main" id="{A7DDA6F9-7792-6E46-9EB6-D6F6563D6F8E}"/>
              </a:ext>
            </a:extLst>
          </p:cNvPr>
          <p:cNvSpPr>
            <a:spLocks noChangeShapeType="1"/>
          </p:cNvSpPr>
          <p:nvPr/>
        </p:nvSpPr>
        <p:spPr bwMode="auto">
          <a:xfrm flipV="1">
            <a:off x="7379494" y="2233137"/>
            <a:ext cx="288608"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31751" name="Text Box 8">
            <a:extLst>
              <a:ext uri="{FF2B5EF4-FFF2-40B4-BE49-F238E27FC236}">
                <a16:creationId xmlns:a16="http://schemas.microsoft.com/office/drawing/2014/main" id="{0F633246-1902-2043-A088-63BD6EA1C288}"/>
              </a:ext>
            </a:extLst>
          </p:cNvPr>
          <p:cNvSpPr txBox="1">
            <a:spLocks/>
          </p:cNvSpPr>
          <p:nvPr/>
        </p:nvSpPr>
        <p:spPr bwMode="auto">
          <a:xfrm>
            <a:off x="7612380" y="2194560"/>
            <a:ext cx="352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800"/>
              <a:t>H</a:t>
            </a:r>
            <a:endParaRPr lang="en-US" altLang="en-US" sz="2880"/>
          </a:p>
        </p:txBody>
      </p:sp>
      <p:sp>
        <p:nvSpPr>
          <p:cNvPr id="31752" name="Text Box 9">
            <a:extLst>
              <a:ext uri="{FF2B5EF4-FFF2-40B4-BE49-F238E27FC236}">
                <a16:creationId xmlns:a16="http://schemas.microsoft.com/office/drawing/2014/main" id="{825D887E-1A39-9546-8D06-F6C0BBD25D63}"/>
              </a:ext>
            </a:extLst>
          </p:cNvPr>
          <p:cNvSpPr txBox="1">
            <a:spLocks/>
          </p:cNvSpPr>
          <p:nvPr/>
        </p:nvSpPr>
        <p:spPr bwMode="auto">
          <a:xfrm>
            <a:off x="7033737" y="2263140"/>
            <a:ext cx="324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800"/>
              <a:t>V</a:t>
            </a:r>
            <a:endParaRPr lang="en-US" altLang="en-US" sz="2880"/>
          </a:p>
        </p:txBody>
      </p:sp>
      <p:sp>
        <p:nvSpPr>
          <p:cNvPr id="31753" name="Text Box 10">
            <a:extLst>
              <a:ext uri="{FF2B5EF4-FFF2-40B4-BE49-F238E27FC236}">
                <a16:creationId xmlns:a16="http://schemas.microsoft.com/office/drawing/2014/main" id="{80D738CF-2480-AA44-808A-FF080C7EF68C}"/>
              </a:ext>
            </a:extLst>
          </p:cNvPr>
          <p:cNvSpPr txBox="1">
            <a:spLocks/>
          </p:cNvSpPr>
          <p:nvPr/>
        </p:nvSpPr>
        <p:spPr bwMode="auto">
          <a:xfrm>
            <a:off x="8271034" y="0"/>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800"/>
              <a:t>N</a:t>
            </a:r>
            <a:endParaRPr lang="en-US" altLang="en-US" sz="2880"/>
          </a:p>
        </p:txBody>
      </p:sp>
      <p:graphicFrame>
        <p:nvGraphicFramePr>
          <p:cNvPr id="31754" name="Object 2">
            <a:extLst>
              <a:ext uri="{FF2B5EF4-FFF2-40B4-BE49-F238E27FC236}">
                <a16:creationId xmlns:a16="http://schemas.microsoft.com/office/drawing/2014/main" id="{C52BD756-E0F3-E743-ACD7-48669FF37A0D}"/>
              </a:ext>
            </a:extLst>
          </p:cNvPr>
          <p:cNvGraphicFramePr>
            <a:graphicFrameLocks noChangeAspect="1"/>
          </p:cNvGraphicFramePr>
          <p:nvPr/>
        </p:nvGraphicFramePr>
        <p:xfrm>
          <a:off x="7775258" y="1715929"/>
          <a:ext cx="268605" cy="222885"/>
        </p:xfrm>
        <a:graphic>
          <a:graphicData uri="http://schemas.openxmlformats.org/presentationml/2006/ole">
            <mc:AlternateContent xmlns:mc="http://schemas.openxmlformats.org/markup-compatibility/2006">
              <mc:Choice xmlns:v="urn:schemas-microsoft-com:vml" Requires="v">
                <p:oleObj name="Equation" r:id="rId6" imgW="317500" imgH="203200" progId="Equation.DSMT4">
                  <p:embed/>
                </p:oleObj>
              </mc:Choice>
              <mc:Fallback>
                <p:oleObj name="Equation" r:id="rId6" imgW="317500" imgH="203200" progId="Equation.DSMT4">
                  <p:embed/>
                  <p:pic>
                    <p:nvPicPr>
                      <p:cNvPr id="31754" name="Object 2">
                        <a:extLst>
                          <a:ext uri="{FF2B5EF4-FFF2-40B4-BE49-F238E27FC236}">
                            <a16:creationId xmlns:a16="http://schemas.microsoft.com/office/drawing/2014/main" id="{C52BD756-E0F3-E743-ACD7-48669FF37A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5258" y="1715929"/>
                        <a:ext cx="268605" cy="222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1755" name="Object 3">
            <a:extLst>
              <a:ext uri="{FF2B5EF4-FFF2-40B4-BE49-F238E27FC236}">
                <a16:creationId xmlns:a16="http://schemas.microsoft.com/office/drawing/2014/main" id="{D721E141-623A-F940-92EE-EBFB89C1D0BB}"/>
              </a:ext>
            </a:extLst>
          </p:cNvPr>
          <p:cNvGraphicFramePr>
            <a:graphicFrameLocks noChangeAspect="1"/>
          </p:cNvGraphicFramePr>
          <p:nvPr/>
        </p:nvGraphicFramePr>
        <p:xfrm>
          <a:off x="8023860" y="1165860"/>
          <a:ext cx="277178" cy="222885"/>
        </p:xfrm>
        <a:graphic>
          <a:graphicData uri="http://schemas.openxmlformats.org/presentationml/2006/ole">
            <mc:AlternateContent xmlns:mc="http://schemas.openxmlformats.org/markup-compatibility/2006">
              <mc:Choice xmlns:v="urn:schemas-microsoft-com:vml" Requires="v">
                <p:oleObj name="Equation" r:id="rId8" imgW="330200" imgH="203200" progId="Equation.DSMT4">
                  <p:embed/>
                </p:oleObj>
              </mc:Choice>
              <mc:Fallback>
                <p:oleObj name="Equation" r:id="rId8" imgW="330200" imgH="203200" progId="Equation.DSMT4">
                  <p:embed/>
                  <p:pic>
                    <p:nvPicPr>
                      <p:cNvPr id="31755" name="Object 3">
                        <a:extLst>
                          <a:ext uri="{FF2B5EF4-FFF2-40B4-BE49-F238E27FC236}">
                            <a16:creationId xmlns:a16="http://schemas.microsoft.com/office/drawing/2014/main" id="{D721E141-623A-F940-92EE-EBFB89C1D0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860" y="1165860"/>
                        <a:ext cx="277178" cy="222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1756" name="Group 21">
            <a:extLst>
              <a:ext uri="{FF2B5EF4-FFF2-40B4-BE49-F238E27FC236}">
                <a16:creationId xmlns:a16="http://schemas.microsoft.com/office/drawing/2014/main" id="{039632F5-7514-8B49-99A6-A40697C27D3F}"/>
              </a:ext>
            </a:extLst>
          </p:cNvPr>
          <p:cNvGrpSpPr>
            <a:grpSpLocks/>
          </p:cNvGrpSpPr>
          <p:nvPr/>
        </p:nvGrpSpPr>
        <p:grpSpPr bwMode="auto">
          <a:xfrm>
            <a:off x="126009" y="2492753"/>
            <a:ext cx="812959" cy="427197"/>
            <a:chOff x="288" y="672"/>
            <a:chExt cx="569" cy="299"/>
          </a:xfrm>
        </p:grpSpPr>
        <p:graphicFrame>
          <p:nvGraphicFramePr>
            <p:cNvPr id="31761" name="Object 5">
              <a:extLst>
                <a:ext uri="{FF2B5EF4-FFF2-40B4-BE49-F238E27FC236}">
                  <a16:creationId xmlns:a16="http://schemas.microsoft.com/office/drawing/2014/main" id="{47B4F722-5B19-EB48-A0FE-A69BEF393EE0}"/>
                </a:ext>
              </a:extLst>
            </p:cNvPr>
            <p:cNvGraphicFramePr>
              <a:graphicFrameLocks noChangeAspect="1"/>
            </p:cNvGraphicFramePr>
            <p:nvPr/>
          </p:nvGraphicFramePr>
          <p:xfrm>
            <a:off x="288" y="672"/>
            <a:ext cx="569" cy="299"/>
          </p:xfrm>
          <a:graphic>
            <a:graphicData uri="http://schemas.openxmlformats.org/presentationml/2006/ole">
              <mc:AlternateContent xmlns:mc="http://schemas.openxmlformats.org/markup-compatibility/2006">
                <mc:Choice xmlns:v="urn:schemas-microsoft-com:vml" Requires="v">
                  <p:oleObj name="Equation" r:id="rId10" imgW="508000" imgH="266700" progId="Equation.DSMT4">
                    <p:embed/>
                  </p:oleObj>
                </mc:Choice>
                <mc:Fallback>
                  <p:oleObj name="Equation" r:id="rId10" imgW="508000" imgH="266700" progId="Equation.DSMT4">
                    <p:embed/>
                    <p:pic>
                      <p:nvPicPr>
                        <p:cNvPr id="31761" name="Object 5">
                          <a:extLst>
                            <a:ext uri="{FF2B5EF4-FFF2-40B4-BE49-F238E27FC236}">
                              <a16:creationId xmlns:a16="http://schemas.microsoft.com/office/drawing/2014/main" id="{47B4F722-5B19-EB48-A0FE-A69BEF393E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 y="672"/>
                          <a:ext cx="569" cy="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1762" name="Line 14">
              <a:extLst>
                <a:ext uri="{FF2B5EF4-FFF2-40B4-BE49-F238E27FC236}">
                  <a16:creationId xmlns:a16="http://schemas.microsoft.com/office/drawing/2014/main" id="{69BE3C0A-B90E-1A45-A8BC-CC898CBE4415}"/>
                </a:ext>
              </a:extLst>
            </p:cNvPr>
            <p:cNvSpPr>
              <a:spLocks noChangeShapeType="1"/>
            </p:cNvSpPr>
            <p:nvPr/>
          </p:nvSpPr>
          <p:spPr bwMode="auto">
            <a:xfrm>
              <a:off x="288" y="96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grpSp>
      <p:sp>
        <p:nvSpPr>
          <p:cNvPr id="31758" name="Text Box 19">
            <a:extLst>
              <a:ext uri="{FF2B5EF4-FFF2-40B4-BE49-F238E27FC236}">
                <a16:creationId xmlns:a16="http://schemas.microsoft.com/office/drawing/2014/main" id="{854186DA-5FB0-624E-B9A2-998915767A0C}"/>
              </a:ext>
            </a:extLst>
          </p:cNvPr>
          <p:cNvSpPr txBox="1">
            <a:spLocks/>
          </p:cNvSpPr>
          <p:nvPr/>
        </p:nvSpPr>
        <p:spPr bwMode="auto">
          <a:xfrm>
            <a:off x="232813" y="738247"/>
            <a:ext cx="64587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latin typeface="+mj-lt"/>
              </a:rPr>
              <a:t>c.) </a:t>
            </a:r>
            <a:r>
              <a:rPr lang="en-US" altLang="en-US" sz="2800" dirty="0">
                <a:solidFill>
                  <a:srgbClr val="FF0000"/>
                </a:solidFill>
                <a:latin typeface="Apple Chancery" panose="03020702040506060504" pitchFamily="66" charset="-79"/>
                <a:cs typeface="Apple Chancery" panose="03020702040506060504" pitchFamily="66" charset="-79"/>
              </a:rPr>
              <a:t>Therefore, the sum </a:t>
            </a:r>
            <a:r>
              <a:rPr lang="en-US" altLang="en-US" sz="2000" dirty="0">
                <a:latin typeface="+mj-lt"/>
              </a:rPr>
              <a:t>of the torques (with the unknowns in red for easy identification) looks like:</a:t>
            </a:r>
          </a:p>
        </p:txBody>
      </p:sp>
      <p:sp>
        <p:nvSpPr>
          <p:cNvPr id="31759" name="Rectangle 17">
            <a:extLst>
              <a:ext uri="{FF2B5EF4-FFF2-40B4-BE49-F238E27FC236}">
                <a16:creationId xmlns:a16="http://schemas.microsoft.com/office/drawing/2014/main" id="{58859973-45B7-1D45-A096-A8C753377133}"/>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31760" name="TextBox 18">
            <a:extLst>
              <a:ext uri="{FF2B5EF4-FFF2-40B4-BE49-F238E27FC236}">
                <a16:creationId xmlns:a16="http://schemas.microsoft.com/office/drawing/2014/main" id="{D9EE7546-CC3C-C94A-AE22-8F0860E4FE2B}"/>
              </a:ext>
            </a:extLst>
          </p:cNvPr>
          <p:cNvSpPr txBox="1">
            <a:spLocks noChangeArrowheads="1"/>
          </p:cNvSpPr>
          <p:nvPr/>
        </p:nvSpPr>
        <p:spPr bwMode="auto">
          <a:xfrm>
            <a:off x="8615363"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23.)</a:t>
            </a:r>
          </a:p>
        </p:txBody>
      </p:sp>
      <p:cxnSp>
        <p:nvCxnSpPr>
          <p:cNvPr id="3" name="Straight Connector 2">
            <a:extLst>
              <a:ext uri="{FF2B5EF4-FFF2-40B4-BE49-F238E27FC236}">
                <a16:creationId xmlns:a16="http://schemas.microsoft.com/office/drawing/2014/main" id="{F720139B-0049-0345-B9D6-5E817BF8A942}"/>
              </a:ext>
            </a:extLst>
          </p:cNvPr>
          <p:cNvCxnSpPr/>
          <p:nvPr/>
        </p:nvCxnSpPr>
        <p:spPr>
          <a:xfrm flipV="1">
            <a:off x="8301038" y="3138488"/>
            <a:ext cx="395287" cy="4076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2" name="Object 4">
            <a:extLst>
              <a:ext uri="{FF2B5EF4-FFF2-40B4-BE49-F238E27FC236}">
                <a16:creationId xmlns:a16="http://schemas.microsoft.com/office/drawing/2014/main" id="{088320FF-EE07-D24D-8CAE-F670CCACB261}"/>
              </a:ext>
            </a:extLst>
          </p:cNvPr>
          <p:cNvGraphicFramePr>
            <a:graphicFrameLocks noChangeAspect="1"/>
          </p:cNvGraphicFramePr>
          <p:nvPr>
            <p:extLst>
              <p:ext uri="{D42A27DB-BD31-4B8C-83A1-F6EECF244321}">
                <p14:modId xmlns:p14="http://schemas.microsoft.com/office/powerpoint/2010/main" val="1808869621"/>
              </p:ext>
            </p:extLst>
          </p:nvPr>
        </p:nvGraphicFramePr>
        <p:xfrm>
          <a:off x="8696325" y="2993193"/>
          <a:ext cx="133350" cy="160940"/>
        </p:xfrm>
        <a:graphic>
          <a:graphicData uri="http://schemas.openxmlformats.org/presentationml/2006/ole">
            <mc:AlternateContent xmlns:mc="http://schemas.openxmlformats.org/markup-compatibility/2006">
              <mc:Choice xmlns:v="urn:schemas-microsoft-com:vml" Requires="v">
                <p:oleObj name="Equation" r:id="rId12" imgW="127000" imgH="152400" progId="Equation.DSMT4">
                  <p:embed/>
                </p:oleObj>
              </mc:Choice>
              <mc:Fallback>
                <p:oleObj name="Equation" r:id="rId12" imgW="127000" imgH="152400" progId="Equation.DSMT4">
                  <p:embed/>
                  <p:pic>
                    <p:nvPicPr>
                      <p:cNvPr id="31757" name="Object 4">
                        <a:extLst>
                          <a:ext uri="{FF2B5EF4-FFF2-40B4-BE49-F238E27FC236}">
                            <a16:creationId xmlns:a16="http://schemas.microsoft.com/office/drawing/2014/main" id="{05FD6D59-5F5C-B847-9673-8F5F3C281114}"/>
                          </a:ext>
                        </a:extLst>
                      </p:cNvPr>
                      <p:cNvPicPr>
                        <a:picLocks noChangeAspect="1" noChangeArrowheads="1"/>
                      </p:cNvPicPr>
                      <p:nvPr/>
                    </p:nvPicPr>
                    <p:blipFill>
                      <a:blip r:embed="rId13"/>
                      <a:srcRect/>
                      <a:stretch>
                        <a:fillRect/>
                      </a:stretch>
                    </p:blipFill>
                    <p:spPr bwMode="auto">
                      <a:xfrm>
                        <a:off x="8696325" y="2993193"/>
                        <a:ext cx="133350" cy="16094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9825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31757"/>
                                        </p:tgtEl>
                                        <p:attrNameLst>
                                          <p:attrName>style.visibility</p:attrName>
                                        </p:attrNameLst>
                                      </p:cBhvr>
                                      <p:to>
                                        <p:strVal val="visible"/>
                                      </p:to>
                                    </p:set>
                                    <p:animEffect transition="in" filter="dissolve">
                                      <p:cBhvr>
                                        <p:cTn id="13" dur="5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7" name="Object 3">
            <a:extLst>
              <a:ext uri="{FF2B5EF4-FFF2-40B4-BE49-F238E27FC236}">
                <a16:creationId xmlns:a16="http://schemas.microsoft.com/office/drawing/2014/main" id="{EB84C44D-83E5-864D-98E6-127D1868A527}"/>
              </a:ext>
            </a:extLst>
          </p:cNvPr>
          <p:cNvGraphicFramePr>
            <a:graphicFrameLocks noChangeAspect="1"/>
          </p:cNvGraphicFramePr>
          <p:nvPr>
            <p:extLst>
              <p:ext uri="{D42A27DB-BD31-4B8C-83A1-F6EECF244321}">
                <p14:modId xmlns:p14="http://schemas.microsoft.com/office/powerpoint/2010/main" val="3107270029"/>
              </p:ext>
            </p:extLst>
          </p:nvPr>
        </p:nvGraphicFramePr>
        <p:xfrm>
          <a:off x="320040" y="411480"/>
          <a:ext cx="8256747" cy="1064419"/>
        </p:xfrm>
        <a:graphic>
          <a:graphicData uri="http://schemas.openxmlformats.org/presentationml/2006/ole">
            <mc:AlternateContent xmlns:mc="http://schemas.openxmlformats.org/markup-compatibility/2006">
              <mc:Choice xmlns:v="urn:schemas-microsoft-com:vml" Requires="v">
                <p:oleObj name="Equation" r:id="rId3" imgW="5918200" imgH="762000" progId="Equation.DSMT4">
                  <p:embed/>
                </p:oleObj>
              </mc:Choice>
              <mc:Fallback>
                <p:oleObj name="Equation" r:id="rId3" imgW="5918200" imgH="762000" progId="Equation.DSMT4">
                  <p:embed/>
                  <p:pic>
                    <p:nvPicPr>
                      <p:cNvPr id="33797" name="Object 3">
                        <a:extLst>
                          <a:ext uri="{FF2B5EF4-FFF2-40B4-BE49-F238E27FC236}">
                            <a16:creationId xmlns:a16="http://schemas.microsoft.com/office/drawing/2014/main" id="{EB84C44D-83E5-864D-98E6-127D1868A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 y="411480"/>
                        <a:ext cx="8256747" cy="1064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3793" name="Group 21">
            <a:extLst>
              <a:ext uri="{FF2B5EF4-FFF2-40B4-BE49-F238E27FC236}">
                <a16:creationId xmlns:a16="http://schemas.microsoft.com/office/drawing/2014/main" id="{FC12C879-A0D4-B049-9B22-18EF902F52EF}"/>
              </a:ext>
            </a:extLst>
          </p:cNvPr>
          <p:cNvGrpSpPr>
            <a:grpSpLocks/>
          </p:cNvGrpSpPr>
          <p:nvPr/>
        </p:nvGrpSpPr>
        <p:grpSpPr bwMode="auto">
          <a:xfrm>
            <a:off x="411480" y="1604491"/>
            <a:ext cx="8412480" cy="707232"/>
            <a:chOff x="192" y="3168"/>
            <a:chExt cx="5520" cy="495"/>
          </a:xfrm>
        </p:grpSpPr>
        <p:sp>
          <p:nvSpPr>
            <p:cNvPr id="33798" name="Text Box 18">
              <a:extLst>
                <a:ext uri="{FF2B5EF4-FFF2-40B4-BE49-F238E27FC236}">
                  <a16:creationId xmlns:a16="http://schemas.microsoft.com/office/drawing/2014/main" id="{DEA1823D-7BE6-6449-A6C7-FCE8F927B5E3}"/>
                </a:ext>
              </a:extLst>
            </p:cNvPr>
            <p:cNvSpPr txBox="1">
              <a:spLocks/>
            </p:cNvSpPr>
            <p:nvPr/>
          </p:nvSpPr>
          <p:spPr bwMode="auto">
            <a:xfrm>
              <a:off x="192" y="3168"/>
              <a:ext cx="5520"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latin typeface="+mj-lt"/>
                </a:rPr>
                <a:t>From before,  </a:t>
              </a:r>
              <a:r>
                <a:rPr lang="ja-JP" altLang="en-US" sz="2000">
                  <a:latin typeface="+mj-lt"/>
                </a:rPr>
                <a:t>“</a:t>
              </a:r>
              <a:r>
                <a:rPr lang="en-US" altLang="ja-JP" sz="2000" dirty="0">
                  <a:latin typeface="+mj-lt"/>
                </a:rPr>
                <a:t>N = H</a:t>
              </a:r>
              <a:r>
                <a:rPr lang="ja-JP" altLang="en-US" sz="2000">
                  <a:latin typeface="+mj-lt"/>
                </a:rPr>
                <a:t>”</a:t>
              </a:r>
              <a:r>
                <a:rPr lang="en-US" altLang="ja-JP" sz="2000" dirty="0">
                  <a:latin typeface="+mj-lt"/>
                </a:rPr>
                <a:t> and </a:t>
              </a:r>
              <a:r>
                <a:rPr lang="ja-JP" altLang="en-US" sz="2000">
                  <a:latin typeface="+mj-lt"/>
                </a:rPr>
                <a:t>“</a:t>
              </a:r>
              <a:r>
                <a:rPr lang="en-US" altLang="ja-JP" sz="2000" dirty="0">
                  <a:latin typeface="+mj-lt"/>
                </a:rPr>
                <a:t>                              .</a:t>
              </a:r>
              <a:r>
                <a:rPr lang="ja-JP" altLang="en-US" sz="2000">
                  <a:latin typeface="+mj-lt"/>
                </a:rPr>
                <a:t>“</a:t>
              </a:r>
              <a:r>
                <a:rPr lang="en-US" altLang="ja-JP" sz="2000" dirty="0">
                  <a:latin typeface="+mj-lt"/>
                </a:rPr>
                <a:t>   As                                    ,                            we can write:</a:t>
              </a:r>
              <a:endParaRPr lang="en-US" altLang="en-US" sz="2000" dirty="0">
                <a:latin typeface="+mj-lt"/>
              </a:endParaRPr>
            </a:p>
          </p:txBody>
        </p:sp>
        <p:graphicFrame>
          <p:nvGraphicFramePr>
            <p:cNvPr id="33799" name="Object 4">
              <a:extLst>
                <a:ext uri="{FF2B5EF4-FFF2-40B4-BE49-F238E27FC236}">
                  <a16:creationId xmlns:a16="http://schemas.microsoft.com/office/drawing/2014/main" id="{21041A8D-57C2-3245-8453-D14C4D0C6C1A}"/>
                </a:ext>
              </a:extLst>
            </p:cNvPr>
            <p:cNvGraphicFramePr>
              <a:graphicFrameLocks noChangeAspect="1"/>
            </p:cNvGraphicFramePr>
            <p:nvPr>
              <p:extLst>
                <p:ext uri="{D42A27DB-BD31-4B8C-83A1-F6EECF244321}">
                  <p14:modId xmlns:p14="http://schemas.microsoft.com/office/powerpoint/2010/main" val="4229045762"/>
                </p:ext>
              </p:extLst>
            </p:nvPr>
          </p:nvGraphicFramePr>
          <p:xfrm>
            <a:off x="2175" y="3200"/>
            <a:ext cx="1268" cy="257"/>
          </p:xfrm>
          <a:graphic>
            <a:graphicData uri="http://schemas.openxmlformats.org/presentationml/2006/ole">
              <mc:AlternateContent xmlns:mc="http://schemas.openxmlformats.org/markup-compatibility/2006">
                <mc:Choice xmlns:v="urn:schemas-microsoft-com:vml" Requires="v">
                  <p:oleObj name="Equation" r:id="rId5" imgW="1003300" imgH="203200" progId="Equation.DSMT4">
                    <p:embed/>
                  </p:oleObj>
                </mc:Choice>
                <mc:Fallback>
                  <p:oleObj name="Equation" r:id="rId5" imgW="1003300" imgH="203200" progId="Equation.DSMT4">
                    <p:embed/>
                    <p:pic>
                      <p:nvPicPr>
                        <p:cNvPr id="33799" name="Object 4">
                          <a:extLst>
                            <a:ext uri="{FF2B5EF4-FFF2-40B4-BE49-F238E27FC236}">
                              <a16:creationId xmlns:a16="http://schemas.microsoft.com/office/drawing/2014/main" id="{21041A8D-57C2-3245-8453-D14C4D0C6C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5" y="3200"/>
                          <a:ext cx="1268" cy="257"/>
                        </a:xfrm>
                        <a:prstGeom prst="rect">
                          <a:avLst/>
                        </a:prstGeom>
                        <a:noFill/>
                        <a:ln>
                          <a:noFill/>
                        </a:ln>
                        <a:effectLst/>
                      </p:spPr>
                    </p:pic>
                  </p:oleObj>
                </mc:Fallback>
              </mc:AlternateContent>
            </a:graphicData>
          </a:graphic>
        </p:graphicFrame>
        <p:graphicFrame>
          <p:nvGraphicFramePr>
            <p:cNvPr id="33800" name="Object 5">
              <a:extLst>
                <a:ext uri="{FF2B5EF4-FFF2-40B4-BE49-F238E27FC236}">
                  <a16:creationId xmlns:a16="http://schemas.microsoft.com/office/drawing/2014/main" id="{24F21805-A126-2E4B-A50A-65F9E52EE198}"/>
                </a:ext>
              </a:extLst>
            </p:cNvPr>
            <p:cNvGraphicFramePr>
              <a:graphicFrameLocks noChangeAspect="1"/>
            </p:cNvGraphicFramePr>
            <p:nvPr>
              <p:extLst>
                <p:ext uri="{D42A27DB-BD31-4B8C-83A1-F6EECF244321}">
                  <p14:modId xmlns:p14="http://schemas.microsoft.com/office/powerpoint/2010/main" val="2964072365"/>
                </p:ext>
              </p:extLst>
            </p:nvPr>
          </p:nvGraphicFramePr>
          <p:xfrm>
            <a:off x="3910" y="3177"/>
            <a:ext cx="1447" cy="272"/>
          </p:xfrm>
          <a:graphic>
            <a:graphicData uri="http://schemas.openxmlformats.org/presentationml/2006/ole">
              <mc:AlternateContent xmlns:mc="http://schemas.openxmlformats.org/markup-compatibility/2006">
                <mc:Choice xmlns:v="urn:schemas-microsoft-com:vml" Requires="v">
                  <p:oleObj name="Equation" r:id="rId7" imgW="1219200" imgH="228600" progId="Equation.DSMT4">
                    <p:embed/>
                  </p:oleObj>
                </mc:Choice>
                <mc:Fallback>
                  <p:oleObj name="Equation" r:id="rId7" imgW="1219200" imgH="228600" progId="Equation.DSMT4">
                    <p:embed/>
                    <p:pic>
                      <p:nvPicPr>
                        <p:cNvPr id="33800" name="Object 5">
                          <a:extLst>
                            <a:ext uri="{FF2B5EF4-FFF2-40B4-BE49-F238E27FC236}">
                              <a16:creationId xmlns:a16="http://schemas.microsoft.com/office/drawing/2014/main" id="{24F21805-A126-2E4B-A50A-65F9E52EE1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0" y="3177"/>
                          <a:ext cx="1447" cy="272"/>
                        </a:xfrm>
                        <a:prstGeom prst="rect">
                          <a:avLst/>
                        </a:prstGeom>
                        <a:noFill/>
                        <a:ln>
                          <a:noFill/>
                        </a:ln>
                        <a:effectLst/>
                      </p:spPr>
                    </p:pic>
                  </p:oleObj>
                </mc:Fallback>
              </mc:AlternateContent>
            </a:graphicData>
          </a:graphic>
        </p:graphicFrame>
      </p:grpSp>
      <p:graphicFrame>
        <p:nvGraphicFramePr>
          <p:cNvPr id="33794" name="Object 2">
            <a:extLst>
              <a:ext uri="{FF2B5EF4-FFF2-40B4-BE49-F238E27FC236}">
                <a16:creationId xmlns:a16="http://schemas.microsoft.com/office/drawing/2014/main" id="{D506DB3C-23C7-5345-898D-B41384301219}"/>
              </a:ext>
            </a:extLst>
          </p:cNvPr>
          <p:cNvGraphicFramePr>
            <a:graphicFrameLocks noChangeAspect="1"/>
          </p:cNvGraphicFramePr>
          <p:nvPr/>
        </p:nvGraphicFramePr>
        <p:xfrm>
          <a:off x="822960" y="2537460"/>
          <a:ext cx="7855268" cy="3894773"/>
        </p:xfrm>
        <a:graphic>
          <a:graphicData uri="http://schemas.openxmlformats.org/presentationml/2006/ole">
            <mc:AlternateContent xmlns:mc="http://schemas.openxmlformats.org/markup-compatibility/2006">
              <mc:Choice xmlns:v="urn:schemas-microsoft-com:vml" Requires="v">
                <p:oleObj name="Equation" r:id="rId9" imgW="5410200" imgH="2679700" progId="Equation.DSMT4">
                  <p:embed/>
                </p:oleObj>
              </mc:Choice>
              <mc:Fallback>
                <p:oleObj name="Equation" r:id="rId9" imgW="5410200" imgH="2679700" progId="Equation.DSMT4">
                  <p:embed/>
                  <p:pic>
                    <p:nvPicPr>
                      <p:cNvPr id="33794" name="Object 2">
                        <a:extLst>
                          <a:ext uri="{FF2B5EF4-FFF2-40B4-BE49-F238E27FC236}">
                            <a16:creationId xmlns:a16="http://schemas.microsoft.com/office/drawing/2014/main" id="{D506DB3C-23C7-5345-898D-B413843012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960" y="2537460"/>
                        <a:ext cx="7855268" cy="3894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795" name="Rectangle 7">
            <a:extLst>
              <a:ext uri="{FF2B5EF4-FFF2-40B4-BE49-F238E27FC236}">
                <a16:creationId xmlns:a16="http://schemas.microsoft.com/office/drawing/2014/main" id="{859DF24C-8EFF-CE4C-9F60-A4F98CA06B7C}"/>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33796" name="TextBox 8">
            <a:extLst>
              <a:ext uri="{FF2B5EF4-FFF2-40B4-BE49-F238E27FC236}">
                <a16:creationId xmlns:a16="http://schemas.microsoft.com/office/drawing/2014/main" id="{3619FD79-3F9B-2C47-8661-6D06B647E384}"/>
              </a:ext>
            </a:extLst>
          </p:cNvPr>
          <p:cNvSpPr txBox="1">
            <a:spLocks noChangeArrowheads="1"/>
          </p:cNvSpPr>
          <p:nvPr/>
        </p:nvSpPr>
        <p:spPr bwMode="auto">
          <a:xfrm>
            <a:off x="8615363"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24.)</a:t>
            </a:r>
          </a:p>
        </p:txBody>
      </p:sp>
    </p:spTree>
    <p:extLst>
      <p:ext uri="{BB962C8B-B14F-4D97-AF65-F5344CB8AC3E}">
        <p14:creationId xmlns:p14="http://schemas.microsoft.com/office/powerpoint/2010/main" val="216493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dissolve">
                                      <p:cBhvr>
                                        <p:cTn id="7" dur="5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dissolve">
                                      <p:cBhvr>
                                        <p:cTn id="12"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Line 6">
            <a:extLst>
              <a:ext uri="{FF2B5EF4-FFF2-40B4-BE49-F238E27FC236}">
                <a16:creationId xmlns:a16="http://schemas.microsoft.com/office/drawing/2014/main" id="{BD586F41-BAF1-424F-B430-75E72DE1948A}"/>
              </a:ext>
            </a:extLst>
          </p:cNvPr>
          <p:cNvSpPr>
            <a:spLocks noChangeShapeType="1"/>
          </p:cNvSpPr>
          <p:nvPr/>
        </p:nvSpPr>
        <p:spPr bwMode="auto">
          <a:xfrm flipV="1">
            <a:off x="5270659" y="4649153"/>
            <a:ext cx="0" cy="70008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35842" name="Line 7">
            <a:extLst>
              <a:ext uri="{FF2B5EF4-FFF2-40B4-BE49-F238E27FC236}">
                <a16:creationId xmlns:a16="http://schemas.microsoft.com/office/drawing/2014/main" id="{8ADAE063-2DF6-E449-B043-D927D341E06B}"/>
              </a:ext>
            </a:extLst>
          </p:cNvPr>
          <p:cNvSpPr>
            <a:spLocks noChangeShapeType="1"/>
          </p:cNvSpPr>
          <p:nvPr/>
        </p:nvSpPr>
        <p:spPr bwMode="auto">
          <a:xfrm flipV="1">
            <a:off x="4937760" y="4649153"/>
            <a:ext cx="744379"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35843" name="Text Box 8">
            <a:extLst>
              <a:ext uri="{FF2B5EF4-FFF2-40B4-BE49-F238E27FC236}">
                <a16:creationId xmlns:a16="http://schemas.microsoft.com/office/drawing/2014/main" id="{8F876BD2-B417-104D-BC6B-EA6F28707B50}"/>
              </a:ext>
            </a:extLst>
          </p:cNvPr>
          <p:cNvSpPr txBox="1">
            <a:spLocks/>
          </p:cNvSpPr>
          <p:nvPr/>
        </p:nvSpPr>
        <p:spPr bwMode="auto">
          <a:xfrm>
            <a:off x="4937760" y="4854892"/>
            <a:ext cx="352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800"/>
              <a:t>H</a:t>
            </a:r>
            <a:endParaRPr lang="en-US" altLang="en-US" sz="2880"/>
          </a:p>
        </p:txBody>
      </p:sp>
      <p:sp>
        <p:nvSpPr>
          <p:cNvPr id="35844" name="Text Box 9">
            <a:extLst>
              <a:ext uri="{FF2B5EF4-FFF2-40B4-BE49-F238E27FC236}">
                <a16:creationId xmlns:a16="http://schemas.microsoft.com/office/drawing/2014/main" id="{27DEF188-9BED-6845-9F55-3F63C91FFC2A}"/>
              </a:ext>
            </a:extLst>
          </p:cNvPr>
          <p:cNvSpPr txBox="1">
            <a:spLocks/>
          </p:cNvSpPr>
          <p:nvPr/>
        </p:nvSpPr>
        <p:spPr bwMode="auto">
          <a:xfrm>
            <a:off x="5554980" y="4663440"/>
            <a:ext cx="324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800"/>
              <a:t>V</a:t>
            </a:r>
            <a:endParaRPr lang="en-US" altLang="en-US" sz="2880"/>
          </a:p>
        </p:txBody>
      </p:sp>
      <p:grpSp>
        <p:nvGrpSpPr>
          <p:cNvPr id="35845" name="Group 25">
            <a:extLst>
              <a:ext uri="{FF2B5EF4-FFF2-40B4-BE49-F238E27FC236}">
                <a16:creationId xmlns:a16="http://schemas.microsoft.com/office/drawing/2014/main" id="{01924D4A-BC1A-E645-89A9-7CA6DE59F51D}"/>
              </a:ext>
            </a:extLst>
          </p:cNvPr>
          <p:cNvGrpSpPr>
            <a:grpSpLocks/>
          </p:cNvGrpSpPr>
          <p:nvPr/>
        </p:nvGrpSpPr>
        <p:grpSpPr bwMode="auto">
          <a:xfrm>
            <a:off x="6995160" y="480060"/>
            <a:ext cx="891540" cy="370046"/>
            <a:chOff x="5184" y="336"/>
            <a:chExt cx="624" cy="259"/>
          </a:xfrm>
        </p:grpSpPr>
        <p:sp>
          <p:nvSpPr>
            <p:cNvPr id="35854" name="Line 5">
              <a:extLst>
                <a:ext uri="{FF2B5EF4-FFF2-40B4-BE49-F238E27FC236}">
                  <a16:creationId xmlns:a16="http://schemas.microsoft.com/office/drawing/2014/main" id="{32E9BC2E-1CE4-4440-BA21-61F1298A8E4B}"/>
                </a:ext>
              </a:extLst>
            </p:cNvPr>
            <p:cNvSpPr>
              <a:spLocks noChangeShapeType="1"/>
            </p:cNvSpPr>
            <p:nvPr/>
          </p:nvSpPr>
          <p:spPr bwMode="auto">
            <a:xfrm flipH="1">
              <a:off x="5184" y="576"/>
              <a:ext cx="624"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35855" name="Text Box 10">
              <a:extLst>
                <a:ext uri="{FF2B5EF4-FFF2-40B4-BE49-F238E27FC236}">
                  <a16:creationId xmlns:a16="http://schemas.microsoft.com/office/drawing/2014/main" id="{1DE33F0E-157F-944C-91EF-504F3E0F3606}"/>
                </a:ext>
              </a:extLst>
            </p:cNvPr>
            <p:cNvSpPr txBox="1">
              <a:spLocks/>
            </p:cNvSpPr>
            <p:nvPr/>
          </p:nvSpPr>
          <p:spPr bwMode="auto">
            <a:xfrm>
              <a:off x="5424" y="336"/>
              <a:ext cx="255"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800"/>
                <a:t>N</a:t>
              </a:r>
              <a:endParaRPr lang="en-US" altLang="en-US" sz="2880"/>
            </a:p>
          </p:txBody>
        </p:sp>
      </p:grpSp>
      <p:sp>
        <p:nvSpPr>
          <p:cNvPr id="35846" name="Text Box 17">
            <a:extLst>
              <a:ext uri="{FF2B5EF4-FFF2-40B4-BE49-F238E27FC236}">
                <a16:creationId xmlns:a16="http://schemas.microsoft.com/office/drawing/2014/main" id="{80D55D05-7096-CE42-8A75-5E5B03E38069}"/>
              </a:ext>
            </a:extLst>
          </p:cNvPr>
          <p:cNvSpPr txBox="1">
            <a:spLocks/>
          </p:cNvSpPr>
          <p:nvPr/>
        </p:nvSpPr>
        <p:spPr bwMode="auto">
          <a:xfrm>
            <a:off x="480059" y="548640"/>
            <a:ext cx="4080261" cy="484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800" dirty="0">
                <a:solidFill>
                  <a:srgbClr val="FF0000"/>
                </a:solidFill>
                <a:latin typeface="Apple Chancery" panose="03020702040506060504" pitchFamily="66" charset="-79"/>
                <a:cs typeface="Apple Chancery" panose="03020702040506060504" pitchFamily="66" charset="-79"/>
              </a:rPr>
              <a:t>There is an easier way </a:t>
            </a:r>
            <a:r>
              <a:rPr lang="en-US" altLang="en-US" sz="2160" dirty="0">
                <a:latin typeface="+mj-lt"/>
              </a:rPr>
              <a:t>to do all of this.  We still have to sum the forces, but </a:t>
            </a:r>
            <a:r>
              <a:rPr lang="en-US" altLang="en-US" sz="2160" dirty="0">
                <a:solidFill>
                  <a:srgbClr val="FF0000"/>
                </a:solidFill>
                <a:latin typeface="+mj-lt"/>
              </a:rPr>
              <a:t>if we sum the torques about the </a:t>
            </a:r>
            <a:r>
              <a:rPr lang="en-US" altLang="en-US" sz="2160" i="1" dirty="0">
                <a:solidFill>
                  <a:srgbClr val="FF0000"/>
                </a:solidFill>
                <a:latin typeface="+mj-lt"/>
              </a:rPr>
              <a:t>floor</a:t>
            </a:r>
            <a:r>
              <a:rPr lang="en-US" altLang="en-US" sz="2160" dirty="0">
                <a:solidFill>
                  <a:srgbClr val="FF0000"/>
                </a:solidFill>
                <a:latin typeface="+mj-lt"/>
              </a:rPr>
              <a:t> </a:t>
            </a:r>
            <a:r>
              <a:rPr lang="en-US" altLang="en-US" sz="2160" dirty="0">
                <a:solidFill>
                  <a:srgbClr val="081FD1"/>
                </a:solidFill>
                <a:latin typeface="+mj-lt"/>
              </a:rPr>
              <a:t>instead of the </a:t>
            </a:r>
            <a:r>
              <a:rPr lang="en-US" altLang="en-US" sz="2160" i="1" dirty="0">
                <a:solidFill>
                  <a:srgbClr val="081FD1"/>
                </a:solidFill>
                <a:latin typeface="+mj-lt"/>
              </a:rPr>
              <a:t>center of mass</a:t>
            </a:r>
            <a:r>
              <a:rPr lang="en-US" altLang="en-US" sz="2160" dirty="0">
                <a:latin typeface="+mj-lt"/>
              </a:rPr>
              <a:t> the torques due to </a:t>
            </a:r>
            <a:r>
              <a:rPr lang="ja-JP" altLang="en-US" sz="2160">
                <a:latin typeface="+mj-lt"/>
              </a:rPr>
              <a:t>“</a:t>
            </a:r>
            <a:r>
              <a:rPr lang="en-US" altLang="ja-JP" sz="2160" dirty="0">
                <a:latin typeface="+mj-lt"/>
              </a:rPr>
              <a:t>H</a:t>
            </a:r>
            <a:r>
              <a:rPr lang="ja-JP" altLang="en-US" sz="2160">
                <a:latin typeface="+mj-lt"/>
              </a:rPr>
              <a:t>”</a:t>
            </a:r>
            <a:r>
              <a:rPr lang="en-US" altLang="ja-JP" sz="2160" dirty="0">
                <a:latin typeface="+mj-lt"/>
              </a:rPr>
              <a:t> and </a:t>
            </a:r>
            <a:r>
              <a:rPr lang="ja-JP" altLang="en-US" sz="2160">
                <a:latin typeface="+mj-lt"/>
              </a:rPr>
              <a:t>“</a:t>
            </a:r>
            <a:r>
              <a:rPr lang="en-US" altLang="ja-JP" sz="2160" dirty="0">
                <a:latin typeface="+mj-lt"/>
              </a:rPr>
              <a:t>V</a:t>
            </a:r>
            <a:r>
              <a:rPr lang="ja-JP" altLang="en-US" sz="2160">
                <a:latin typeface="+mj-lt"/>
              </a:rPr>
              <a:t>”</a:t>
            </a:r>
            <a:r>
              <a:rPr lang="en-US" altLang="ja-JP" sz="2160" dirty="0">
                <a:latin typeface="+mj-lt"/>
              </a:rPr>
              <a:t> will be zero and we can ignore them.  That leaves torques for only two weights and </a:t>
            </a:r>
            <a:r>
              <a:rPr lang="ja-JP" altLang="en-US" sz="2160">
                <a:latin typeface="+mj-lt"/>
              </a:rPr>
              <a:t>“</a:t>
            </a:r>
            <a:r>
              <a:rPr lang="en-US" altLang="ja-JP" sz="2160" dirty="0">
                <a:latin typeface="+mj-lt"/>
              </a:rPr>
              <a:t>N.</a:t>
            </a:r>
            <a:r>
              <a:rPr lang="ja-JP" altLang="en-US" sz="2160">
                <a:latin typeface="+mj-lt"/>
              </a:rPr>
              <a:t>”</a:t>
            </a:r>
            <a:r>
              <a:rPr lang="en-US" altLang="ja-JP" sz="2160" dirty="0">
                <a:latin typeface="+mj-lt"/>
              </a:rPr>
              <a:t>  Using the </a:t>
            </a:r>
            <a:r>
              <a:rPr lang="ja-JP" altLang="en-US" sz="2160">
                <a:latin typeface="+mj-lt"/>
              </a:rPr>
              <a:t>“</a:t>
            </a:r>
            <a:r>
              <a:rPr lang="en-US" altLang="ja-JP" sz="2160" dirty="0">
                <a:latin typeface="+mj-lt"/>
              </a:rPr>
              <a:t>moment arm</a:t>
            </a:r>
            <a:r>
              <a:rPr lang="ja-JP" altLang="en-US" sz="2160">
                <a:latin typeface="+mj-lt"/>
              </a:rPr>
              <a:t>”</a:t>
            </a:r>
            <a:r>
              <a:rPr lang="en-US" altLang="ja-JP" sz="2160" dirty="0">
                <a:latin typeface="+mj-lt"/>
              </a:rPr>
              <a:t> approach (i.e., the r-perpendicular approach), each calculations will be presented below, then the whole things summarized as you would present the material on a test.</a:t>
            </a:r>
            <a:endParaRPr lang="en-US" altLang="en-US" sz="2160" dirty="0">
              <a:latin typeface="+mj-lt"/>
            </a:endParaRPr>
          </a:p>
        </p:txBody>
      </p:sp>
      <p:sp>
        <p:nvSpPr>
          <p:cNvPr id="35847" name="Rectangle 24">
            <a:extLst>
              <a:ext uri="{FF2B5EF4-FFF2-40B4-BE49-F238E27FC236}">
                <a16:creationId xmlns:a16="http://schemas.microsoft.com/office/drawing/2014/main" id="{FB76A9A4-DF73-E041-A984-109D8F4C12DE}"/>
              </a:ext>
            </a:extLst>
          </p:cNvPr>
          <p:cNvSpPr>
            <a:spLocks noChangeArrowheads="1"/>
          </p:cNvSpPr>
          <p:nvPr/>
        </p:nvSpPr>
        <p:spPr bwMode="auto">
          <a:xfrm rot="17569210">
            <a:off x="3864769" y="2376011"/>
            <a:ext cx="4080510" cy="425768"/>
          </a:xfrm>
          <a:prstGeom prst="rect">
            <a:avLst/>
          </a:prstGeom>
          <a:solidFill>
            <a:srgbClr val="FFC000"/>
          </a:solidFill>
          <a:ln w="6350">
            <a:solidFill>
              <a:schemeClr val="tx1"/>
            </a:solidFill>
            <a:miter lim="800000"/>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35848" name="Line 3">
            <a:extLst>
              <a:ext uri="{FF2B5EF4-FFF2-40B4-BE49-F238E27FC236}">
                <a16:creationId xmlns:a16="http://schemas.microsoft.com/office/drawing/2014/main" id="{B55D953A-C092-8B40-9898-AE18CA408523}"/>
              </a:ext>
            </a:extLst>
          </p:cNvPr>
          <p:cNvSpPr>
            <a:spLocks noChangeShapeType="1"/>
          </p:cNvSpPr>
          <p:nvPr/>
        </p:nvSpPr>
        <p:spPr bwMode="auto">
          <a:xfrm>
            <a:off x="5897880" y="2606040"/>
            <a:ext cx="0" cy="109728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35849" name="Object 2">
            <a:extLst>
              <a:ext uri="{FF2B5EF4-FFF2-40B4-BE49-F238E27FC236}">
                <a16:creationId xmlns:a16="http://schemas.microsoft.com/office/drawing/2014/main" id="{D5A6FEFD-6656-C347-B532-2187789C0313}"/>
              </a:ext>
            </a:extLst>
          </p:cNvPr>
          <p:cNvGraphicFramePr>
            <a:graphicFrameLocks noChangeAspect="1"/>
          </p:cNvGraphicFramePr>
          <p:nvPr/>
        </p:nvGraphicFramePr>
        <p:xfrm>
          <a:off x="5829300" y="3651885"/>
          <a:ext cx="508635" cy="325755"/>
        </p:xfrm>
        <a:graphic>
          <a:graphicData uri="http://schemas.openxmlformats.org/presentationml/2006/ole">
            <mc:AlternateContent xmlns:mc="http://schemas.openxmlformats.org/markup-compatibility/2006">
              <mc:Choice xmlns:v="urn:schemas-microsoft-com:vml" Requires="v">
                <p:oleObj name="Equation" r:id="rId3" imgW="317500" imgH="203200" progId="Equation.DSMT4">
                  <p:embed/>
                </p:oleObj>
              </mc:Choice>
              <mc:Fallback>
                <p:oleObj name="Equation" r:id="rId3" imgW="317500" imgH="203200" progId="Equation.DSMT4">
                  <p:embed/>
                  <p:pic>
                    <p:nvPicPr>
                      <p:cNvPr id="35849" name="Object 2">
                        <a:extLst>
                          <a:ext uri="{FF2B5EF4-FFF2-40B4-BE49-F238E27FC236}">
                            <a16:creationId xmlns:a16="http://schemas.microsoft.com/office/drawing/2014/main" id="{D5A6FEFD-6656-C347-B532-2187789C0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3651885"/>
                        <a:ext cx="508635" cy="32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850" name="Line 4">
            <a:extLst>
              <a:ext uri="{FF2B5EF4-FFF2-40B4-BE49-F238E27FC236}">
                <a16:creationId xmlns:a16="http://schemas.microsoft.com/office/drawing/2014/main" id="{DF349342-7596-6E46-84F3-46D53EC52228}"/>
              </a:ext>
            </a:extLst>
          </p:cNvPr>
          <p:cNvSpPr>
            <a:spLocks noChangeShapeType="1"/>
          </p:cNvSpPr>
          <p:nvPr/>
        </p:nvSpPr>
        <p:spPr bwMode="auto">
          <a:xfrm>
            <a:off x="6172200" y="1988820"/>
            <a:ext cx="0" cy="89154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35851" name="Object 3">
            <a:extLst>
              <a:ext uri="{FF2B5EF4-FFF2-40B4-BE49-F238E27FC236}">
                <a16:creationId xmlns:a16="http://schemas.microsoft.com/office/drawing/2014/main" id="{82D510C6-F3AE-194E-B936-A2C2E8102158}"/>
              </a:ext>
            </a:extLst>
          </p:cNvPr>
          <p:cNvGraphicFramePr>
            <a:graphicFrameLocks noChangeAspect="1"/>
          </p:cNvGraphicFramePr>
          <p:nvPr/>
        </p:nvGraphicFramePr>
        <p:xfrm>
          <a:off x="6230779" y="2417445"/>
          <a:ext cx="528638" cy="325755"/>
        </p:xfrm>
        <a:graphic>
          <a:graphicData uri="http://schemas.openxmlformats.org/presentationml/2006/ole">
            <mc:AlternateContent xmlns:mc="http://schemas.openxmlformats.org/markup-compatibility/2006">
              <mc:Choice xmlns:v="urn:schemas-microsoft-com:vml" Requires="v">
                <p:oleObj name="Equation" r:id="rId5" imgW="330200" imgH="203200" progId="Equation.DSMT4">
                  <p:embed/>
                </p:oleObj>
              </mc:Choice>
              <mc:Fallback>
                <p:oleObj name="Equation" r:id="rId5" imgW="330200" imgH="203200" progId="Equation.DSMT4">
                  <p:embed/>
                  <p:pic>
                    <p:nvPicPr>
                      <p:cNvPr id="35851" name="Object 3">
                        <a:extLst>
                          <a:ext uri="{FF2B5EF4-FFF2-40B4-BE49-F238E27FC236}">
                            <a16:creationId xmlns:a16="http://schemas.microsoft.com/office/drawing/2014/main" id="{82D510C6-F3AE-194E-B936-A2C2E81021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0779" y="2417445"/>
                        <a:ext cx="528638" cy="32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852" name="Rectangle 14">
            <a:extLst>
              <a:ext uri="{FF2B5EF4-FFF2-40B4-BE49-F238E27FC236}">
                <a16:creationId xmlns:a16="http://schemas.microsoft.com/office/drawing/2014/main" id="{080A3247-661C-5447-8E73-9AF3557A04FF}"/>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35853" name="TextBox 15">
            <a:extLst>
              <a:ext uri="{FF2B5EF4-FFF2-40B4-BE49-F238E27FC236}">
                <a16:creationId xmlns:a16="http://schemas.microsoft.com/office/drawing/2014/main" id="{D616A7F7-03DD-CF45-9BF1-0F4C4F69E2DB}"/>
              </a:ext>
            </a:extLst>
          </p:cNvPr>
          <p:cNvSpPr txBox="1">
            <a:spLocks noChangeArrowheads="1"/>
          </p:cNvSpPr>
          <p:nvPr/>
        </p:nvSpPr>
        <p:spPr bwMode="auto">
          <a:xfrm>
            <a:off x="8615363"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25.)</a:t>
            </a:r>
          </a:p>
        </p:txBody>
      </p:sp>
    </p:spTree>
    <p:extLst>
      <p:ext uri="{BB962C8B-B14F-4D97-AF65-F5344CB8AC3E}">
        <p14:creationId xmlns:p14="http://schemas.microsoft.com/office/powerpoint/2010/main" val="2364218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9">
            <a:extLst>
              <a:ext uri="{FF2B5EF4-FFF2-40B4-BE49-F238E27FC236}">
                <a16:creationId xmlns:a16="http://schemas.microsoft.com/office/drawing/2014/main" id="{D79BE7B4-B291-0947-8F4B-95AEE35FFD0D}"/>
              </a:ext>
            </a:extLst>
          </p:cNvPr>
          <p:cNvSpPr txBox="1">
            <a:spLocks/>
          </p:cNvSpPr>
          <p:nvPr/>
        </p:nvSpPr>
        <p:spPr bwMode="auto">
          <a:xfrm>
            <a:off x="391356" y="384521"/>
            <a:ext cx="52806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solidFill>
                  <a:srgbClr val="FF0000"/>
                </a:solidFill>
                <a:latin typeface="Apple Chancery" panose="03020702040506060504" pitchFamily="66" charset="-79"/>
                <a:cs typeface="Apple Chancery" panose="03020702040506060504" pitchFamily="66" charset="-79"/>
              </a:rPr>
              <a:t>To get the torque </a:t>
            </a:r>
            <a:r>
              <a:rPr lang="en-US" altLang="en-US" sz="2000" dirty="0">
                <a:latin typeface="+mj-lt"/>
              </a:rPr>
              <a:t>due to the </a:t>
            </a:r>
            <a:r>
              <a:rPr lang="en-US" altLang="en-US" sz="2000" dirty="0">
                <a:solidFill>
                  <a:srgbClr val="081FD1"/>
                </a:solidFill>
                <a:latin typeface="+mj-lt"/>
              </a:rPr>
              <a:t>ladder’</a:t>
            </a:r>
            <a:r>
              <a:rPr lang="en-US" altLang="ja-JP" sz="2000" dirty="0">
                <a:solidFill>
                  <a:srgbClr val="081FD1"/>
                </a:solidFill>
                <a:latin typeface="+mj-lt"/>
              </a:rPr>
              <a:t>s weight</a:t>
            </a:r>
            <a:r>
              <a:rPr lang="en-US" altLang="ja-JP" sz="2000" dirty="0">
                <a:latin typeface="+mj-lt"/>
              </a:rPr>
              <a:t>:</a:t>
            </a:r>
            <a:endParaRPr lang="en-US" altLang="en-US" sz="2000" dirty="0">
              <a:latin typeface="+mj-lt"/>
            </a:endParaRPr>
          </a:p>
        </p:txBody>
      </p:sp>
      <p:sp>
        <p:nvSpPr>
          <p:cNvPr id="37890" name="Rectangle 10">
            <a:extLst>
              <a:ext uri="{FF2B5EF4-FFF2-40B4-BE49-F238E27FC236}">
                <a16:creationId xmlns:a16="http://schemas.microsoft.com/office/drawing/2014/main" id="{5370287F-3165-5C4F-A05E-6CCADDEA30C5}"/>
              </a:ext>
            </a:extLst>
          </p:cNvPr>
          <p:cNvSpPr>
            <a:spLocks noChangeArrowheads="1"/>
          </p:cNvSpPr>
          <p:nvPr/>
        </p:nvSpPr>
        <p:spPr bwMode="auto">
          <a:xfrm rot="17569210">
            <a:off x="3864769" y="2376011"/>
            <a:ext cx="4080510" cy="425768"/>
          </a:xfrm>
          <a:prstGeom prst="rect">
            <a:avLst/>
          </a:prstGeom>
          <a:solidFill>
            <a:srgbClr val="FFC000"/>
          </a:solidFill>
          <a:ln w="6350">
            <a:solidFill>
              <a:schemeClr val="tx1"/>
            </a:solidFill>
            <a:miter lim="800000"/>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37891" name="Line 11">
            <a:extLst>
              <a:ext uri="{FF2B5EF4-FFF2-40B4-BE49-F238E27FC236}">
                <a16:creationId xmlns:a16="http://schemas.microsoft.com/office/drawing/2014/main" id="{17D43EBC-8ECA-B44F-9F7B-C60F46244CB5}"/>
              </a:ext>
            </a:extLst>
          </p:cNvPr>
          <p:cNvSpPr>
            <a:spLocks noChangeShapeType="1"/>
          </p:cNvSpPr>
          <p:nvPr/>
        </p:nvSpPr>
        <p:spPr bwMode="auto">
          <a:xfrm>
            <a:off x="5897880" y="2606040"/>
            <a:ext cx="0" cy="109728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37892" name="Object 2">
            <a:extLst>
              <a:ext uri="{FF2B5EF4-FFF2-40B4-BE49-F238E27FC236}">
                <a16:creationId xmlns:a16="http://schemas.microsoft.com/office/drawing/2014/main" id="{5BD73784-3107-2442-97D0-06B0CB471494}"/>
              </a:ext>
            </a:extLst>
          </p:cNvPr>
          <p:cNvGraphicFramePr>
            <a:graphicFrameLocks noChangeAspect="1"/>
          </p:cNvGraphicFramePr>
          <p:nvPr/>
        </p:nvGraphicFramePr>
        <p:xfrm>
          <a:off x="6103620" y="3266123"/>
          <a:ext cx="508635" cy="325755"/>
        </p:xfrm>
        <a:graphic>
          <a:graphicData uri="http://schemas.openxmlformats.org/presentationml/2006/ole">
            <mc:AlternateContent xmlns:mc="http://schemas.openxmlformats.org/markup-compatibility/2006">
              <mc:Choice xmlns:v="urn:schemas-microsoft-com:vml" Requires="v">
                <p:oleObj name="Equation" r:id="rId3" imgW="317500" imgH="203200" progId="Equation.DSMT4">
                  <p:embed/>
                </p:oleObj>
              </mc:Choice>
              <mc:Fallback>
                <p:oleObj name="Equation" r:id="rId3" imgW="317500" imgH="203200" progId="Equation.DSMT4">
                  <p:embed/>
                  <p:pic>
                    <p:nvPicPr>
                      <p:cNvPr id="37892" name="Object 2">
                        <a:extLst>
                          <a:ext uri="{FF2B5EF4-FFF2-40B4-BE49-F238E27FC236}">
                            <a16:creationId xmlns:a16="http://schemas.microsoft.com/office/drawing/2014/main" id="{5BD73784-3107-2442-97D0-06B0CB471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620" y="3266123"/>
                        <a:ext cx="508635" cy="32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893" name="Line 15">
            <a:extLst>
              <a:ext uri="{FF2B5EF4-FFF2-40B4-BE49-F238E27FC236}">
                <a16:creationId xmlns:a16="http://schemas.microsoft.com/office/drawing/2014/main" id="{0CA5BFFB-8612-F14E-B16E-2EE2AB337E37}"/>
              </a:ext>
            </a:extLst>
          </p:cNvPr>
          <p:cNvSpPr>
            <a:spLocks noChangeShapeType="1"/>
          </p:cNvSpPr>
          <p:nvPr/>
        </p:nvSpPr>
        <p:spPr bwMode="auto">
          <a:xfrm flipV="1">
            <a:off x="5143500" y="2606040"/>
            <a:ext cx="754380" cy="185166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37894" name="Line 16">
            <a:extLst>
              <a:ext uri="{FF2B5EF4-FFF2-40B4-BE49-F238E27FC236}">
                <a16:creationId xmlns:a16="http://schemas.microsoft.com/office/drawing/2014/main" id="{ADEF2B5D-4285-104A-AECA-84B8823B8611}"/>
              </a:ext>
            </a:extLst>
          </p:cNvPr>
          <p:cNvSpPr>
            <a:spLocks noChangeShapeType="1"/>
          </p:cNvSpPr>
          <p:nvPr/>
        </p:nvSpPr>
        <p:spPr bwMode="auto">
          <a:xfrm>
            <a:off x="5897880" y="1714500"/>
            <a:ext cx="0" cy="301752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37895" name="Text Box 17">
            <a:extLst>
              <a:ext uri="{FF2B5EF4-FFF2-40B4-BE49-F238E27FC236}">
                <a16:creationId xmlns:a16="http://schemas.microsoft.com/office/drawing/2014/main" id="{91691B50-024A-8E4F-ABEA-0241E260E1DD}"/>
              </a:ext>
            </a:extLst>
          </p:cNvPr>
          <p:cNvSpPr txBox="1">
            <a:spLocks/>
          </p:cNvSpPr>
          <p:nvPr/>
        </p:nvSpPr>
        <p:spPr bwMode="auto">
          <a:xfrm>
            <a:off x="4663440" y="1851660"/>
            <a:ext cx="14401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800" dirty="0">
                <a:latin typeface="+mj-lt"/>
              </a:rPr>
              <a:t>line of the force</a:t>
            </a:r>
            <a:endParaRPr lang="en-US" altLang="en-US" sz="1400" dirty="0">
              <a:latin typeface="+mj-lt"/>
            </a:endParaRPr>
          </a:p>
        </p:txBody>
      </p:sp>
      <p:sp>
        <p:nvSpPr>
          <p:cNvPr id="37896" name="Text Box 18">
            <a:extLst>
              <a:ext uri="{FF2B5EF4-FFF2-40B4-BE49-F238E27FC236}">
                <a16:creationId xmlns:a16="http://schemas.microsoft.com/office/drawing/2014/main" id="{ADA78DC2-6558-E64F-99B7-E872159A5677}"/>
              </a:ext>
            </a:extLst>
          </p:cNvPr>
          <p:cNvSpPr txBox="1">
            <a:spLocks/>
          </p:cNvSpPr>
          <p:nvPr/>
        </p:nvSpPr>
        <p:spPr bwMode="auto">
          <a:xfrm>
            <a:off x="4526280" y="3250407"/>
            <a:ext cx="102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800"/>
              <a:t>r = L/2</a:t>
            </a:r>
          </a:p>
        </p:txBody>
      </p:sp>
      <p:sp>
        <p:nvSpPr>
          <p:cNvPr id="37897" name="Line 23">
            <a:extLst>
              <a:ext uri="{FF2B5EF4-FFF2-40B4-BE49-F238E27FC236}">
                <a16:creationId xmlns:a16="http://schemas.microsoft.com/office/drawing/2014/main" id="{F973C9A1-675B-134C-9D2E-B47E8B8AA327}"/>
              </a:ext>
            </a:extLst>
          </p:cNvPr>
          <p:cNvSpPr>
            <a:spLocks noChangeShapeType="1"/>
          </p:cNvSpPr>
          <p:nvPr/>
        </p:nvSpPr>
        <p:spPr bwMode="auto">
          <a:xfrm>
            <a:off x="5143500" y="4457700"/>
            <a:ext cx="75438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pSp>
        <p:nvGrpSpPr>
          <p:cNvPr id="37898" name="Group 29">
            <a:extLst>
              <a:ext uri="{FF2B5EF4-FFF2-40B4-BE49-F238E27FC236}">
                <a16:creationId xmlns:a16="http://schemas.microsoft.com/office/drawing/2014/main" id="{2A9E3C3B-DF58-B646-8324-1A128961425E}"/>
              </a:ext>
            </a:extLst>
          </p:cNvPr>
          <p:cNvGrpSpPr>
            <a:grpSpLocks/>
          </p:cNvGrpSpPr>
          <p:nvPr/>
        </p:nvGrpSpPr>
        <p:grpSpPr bwMode="auto">
          <a:xfrm>
            <a:off x="5050072" y="5334952"/>
            <a:ext cx="3703320" cy="922973"/>
            <a:chOff x="3312" y="3648"/>
            <a:chExt cx="2352" cy="646"/>
          </a:xfrm>
        </p:grpSpPr>
        <p:sp>
          <p:nvSpPr>
            <p:cNvPr id="37907" name="Text Box 20">
              <a:extLst>
                <a:ext uri="{FF2B5EF4-FFF2-40B4-BE49-F238E27FC236}">
                  <a16:creationId xmlns:a16="http://schemas.microsoft.com/office/drawing/2014/main" id="{4447F1CA-0EA9-AE47-BD26-F219823816FB}"/>
                </a:ext>
              </a:extLst>
            </p:cNvPr>
            <p:cNvSpPr txBox="1">
              <a:spLocks/>
            </p:cNvSpPr>
            <p:nvPr/>
          </p:nvSpPr>
          <p:spPr bwMode="auto">
            <a:xfrm>
              <a:off x="3312" y="3648"/>
              <a:ext cx="235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800" dirty="0">
                  <a:latin typeface="+mj-lt"/>
                </a:rPr>
                <a:t>Note:     is the shortest distance between the </a:t>
              </a:r>
              <a:r>
                <a:rPr lang="ja-JP" altLang="en-US" sz="1800">
                  <a:latin typeface="+mj-lt"/>
                </a:rPr>
                <a:t>“</a:t>
              </a:r>
              <a:r>
                <a:rPr lang="en-US" altLang="ja-JP" sz="1800" dirty="0">
                  <a:latin typeface="+mj-lt"/>
                </a:rPr>
                <a:t>line of force</a:t>
              </a:r>
              <a:r>
                <a:rPr lang="ja-JP" altLang="en-US" sz="1800">
                  <a:latin typeface="+mj-lt"/>
                </a:rPr>
                <a:t>”</a:t>
              </a:r>
              <a:r>
                <a:rPr lang="en-US" altLang="ja-JP" sz="1800" dirty="0">
                  <a:latin typeface="+mj-lt"/>
                </a:rPr>
                <a:t> and point about which torque is being taken . . .</a:t>
              </a:r>
              <a:r>
                <a:rPr lang="en-US" altLang="ja-JP" sz="1260" dirty="0">
                  <a:latin typeface="+mj-lt"/>
                </a:rPr>
                <a:t> </a:t>
              </a:r>
              <a:endParaRPr lang="en-US" altLang="en-US" sz="1080" dirty="0">
                <a:latin typeface="+mj-lt"/>
              </a:endParaRPr>
            </a:p>
          </p:txBody>
        </p:sp>
        <p:graphicFrame>
          <p:nvGraphicFramePr>
            <p:cNvPr id="37908" name="Object 6">
              <a:extLst>
                <a:ext uri="{FF2B5EF4-FFF2-40B4-BE49-F238E27FC236}">
                  <a16:creationId xmlns:a16="http://schemas.microsoft.com/office/drawing/2014/main" id="{ED01E258-F78C-6947-848C-C18E414A728E}"/>
                </a:ext>
              </a:extLst>
            </p:cNvPr>
            <p:cNvGraphicFramePr>
              <a:graphicFrameLocks noChangeAspect="1"/>
            </p:cNvGraphicFramePr>
            <p:nvPr>
              <p:extLst>
                <p:ext uri="{D42A27DB-BD31-4B8C-83A1-F6EECF244321}">
                  <p14:modId xmlns:p14="http://schemas.microsoft.com/office/powerpoint/2010/main" val="1504777740"/>
                </p:ext>
              </p:extLst>
            </p:nvPr>
          </p:nvGraphicFramePr>
          <p:xfrm>
            <a:off x="3707" y="3669"/>
            <a:ext cx="171" cy="228"/>
          </p:xfrm>
          <a:graphic>
            <a:graphicData uri="http://schemas.openxmlformats.org/presentationml/2006/ole">
              <mc:AlternateContent xmlns:mc="http://schemas.openxmlformats.org/markup-compatibility/2006">
                <mc:Choice xmlns:v="urn:schemas-microsoft-com:vml" Requires="v">
                  <p:oleObj name="Equation" r:id="rId5" imgW="152400" imgH="203200" progId="Equation.DSMT4">
                    <p:embed/>
                  </p:oleObj>
                </mc:Choice>
                <mc:Fallback>
                  <p:oleObj name="Equation" r:id="rId5" imgW="152400" imgH="203200" progId="Equation.DSMT4">
                    <p:embed/>
                    <p:pic>
                      <p:nvPicPr>
                        <p:cNvPr id="37908" name="Object 6">
                          <a:extLst>
                            <a:ext uri="{FF2B5EF4-FFF2-40B4-BE49-F238E27FC236}">
                              <a16:creationId xmlns:a16="http://schemas.microsoft.com/office/drawing/2014/main" id="{ED01E258-F78C-6947-848C-C18E414A72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 y="3669"/>
                          <a:ext cx="171"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aphicFrame>
        <p:nvGraphicFramePr>
          <p:cNvPr id="37899" name="Object 3">
            <a:extLst>
              <a:ext uri="{FF2B5EF4-FFF2-40B4-BE49-F238E27FC236}">
                <a16:creationId xmlns:a16="http://schemas.microsoft.com/office/drawing/2014/main" id="{63E8F251-35F1-4C4C-9FF3-D85667C66FAF}"/>
              </a:ext>
            </a:extLst>
          </p:cNvPr>
          <p:cNvGraphicFramePr>
            <a:graphicFrameLocks noChangeAspect="1"/>
          </p:cNvGraphicFramePr>
          <p:nvPr/>
        </p:nvGraphicFramePr>
        <p:xfrm>
          <a:off x="5567839" y="4649153"/>
          <a:ext cx="1221581" cy="631508"/>
        </p:xfrm>
        <a:graphic>
          <a:graphicData uri="http://schemas.openxmlformats.org/presentationml/2006/ole">
            <mc:AlternateContent xmlns:mc="http://schemas.openxmlformats.org/markup-compatibility/2006">
              <mc:Choice xmlns:v="urn:schemas-microsoft-com:vml" Requires="v">
                <p:oleObj name="Equation" r:id="rId7" imgW="762000" imgH="393700" progId="Equation.DSMT4">
                  <p:embed/>
                </p:oleObj>
              </mc:Choice>
              <mc:Fallback>
                <p:oleObj name="Equation" r:id="rId7" imgW="762000" imgH="393700" progId="Equation.DSMT4">
                  <p:embed/>
                  <p:pic>
                    <p:nvPicPr>
                      <p:cNvPr id="37899" name="Object 3">
                        <a:extLst>
                          <a:ext uri="{FF2B5EF4-FFF2-40B4-BE49-F238E27FC236}">
                            <a16:creationId xmlns:a16="http://schemas.microsoft.com/office/drawing/2014/main" id="{63E8F251-35F1-4C4C-9FF3-D85667C66F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7839" y="4649153"/>
                        <a:ext cx="1221581" cy="631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900" name="Arc 27">
            <a:extLst>
              <a:ext uri="{FF2B5EF4-FFF2-40B4-BE49-F238E27FC236}">
                <a16:creationId xmlns:a16="http://schemas.microsoft.com/office/drawing/2014/main" id="{5F1CBE26-445C-6241-988F-8F5048EAF91B}"/>
              </a:ext>
            </a:extLst>
          </p:cNvPr>
          <p:cNvSpPr>
            <a:spLocks/>
          </p:cNvSpPr>
          <p:nvPr/>
        </p:nvSpPr>
        <p:spPr bwMode="auto">
          <a:xfrm>
            <a:off x="5280660" y="4183380"/>
            <a:ext cx="205740" cy="274320"/>
          </a:xfrm>
          <a:custGeom>
            <a:avLst/>
            <a:gdLst>
              <a:gd name="T0" fmla="*/ 0 w 21600"/>
              <a:gd name="T1" fmla="*/ 0 h 21600"/>
              <a:gd name="T2" fmla="*/ 25604788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37901" name="Object 4">
            <a:extLst>
              <a:ext uri="{FF2B5EF4-FFF2-40B4-BE49-F238E27FC236}">
                <a16:creationId xmlns:a16="http://schemas.microsoft.com/office/drawing/2014/main" id="{1865069C-03D7-ED44-98DB-111903B0F934}"/>
              </a:ext>
            </a:extLst>
          </p:cNvPr>
          <p:cNvGraphicFramePr>
            <a:graphicFrameLocks noChangeAspect="1"/>
          </p:cNvGraphicFramePr>
          <p:nvPr/>
        </p:nvGraphicFramePr>
        <p:xfrm>
          <a:off x="5486400" y="4114800"/>
          <a:ext cx="204312" cy="284322"/>
        </p:xfrm>
        <a:graphic>
          <a:graphicData uri="http://schemas.openxmlformats.org/presentationml/2006/ole">
            <mc:AlternateContent xmlns:mc="http://schemas.openxmlformats.org/markup-compatibility/2006">
              <mc:Choice xmlns:v="urn:schemas-microsoft-com:vml" Requires="v">
                <p:oleObj name="Equation" r:id="rId9" imgW="127000" imgH="177800" progId="Equation.DSMT4">
                  <p:embed/>
                </p:oleObj>
              </mc:Choice>
              <mc:Fallback>
                <p:oleObj name="Equation" r:id="rId9" imgW="127000" imgH="177800" progId="Equation.DSMT4">
                  <p:embed/>
                  <p:pic>
                    <p:nvPicPr>
                      <p:cNvPr id="37901" name="Object 4">
                        <a:extLst>
                          <a:ext uri="{FF2B5EF4-FFF2-40B4-BE49-F238E27FC236}">
                            <a16:creationId xmlns:a16="http://schemas.microsoft.com/office/drawing/2014/main" id="{1865069C-03D7-ED44-98DB-111903B0F9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4114800"/>
                        <a:ext cx="204312" cy="284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902" name="Freeform 32">
            <a:extLst>
              <a:ext uri="{FF2B5EF4-FFF2-40B4-BE49-F238E27FC236}">
                <a16:creationId xmlns:a16="http://schemas.microsoft.com/office/drawing/2014/main" id="{A7E6F4F3-23C6-2C47-90ED-8173371D0A2E}"/>
              </a:ext>
            </a:extLst>
          </p:cNvPr>
          <p:cNvSpPr>
            <a:spLocks/>
          </p:cNvSpPr>
          <p:nvPr/>
        </p:nvSpPr>
        <p:spPr bwMode="auto">
          <a:xfrm>
            <a:off x="5543550" y="4526280"/>
            <a:ext cx="148590" cy="354330"/>
          </a:xfrm>
          <a:custGeom>
            <a:avLst/>
            <a:gdLst>
              <a:gd name="T0" fmla="*/ 0 w 104"/>
              <a:gd name="T1" fmla="*/ 0 h 248"/>
              <a:gd name="T2" fmla="*/ 40322500 w 104"/>
              <a:gd name="T3" fmla="*/ 60483750 h 248"/>
              <a:gd name="T4" fmla="*/ 80645000 w 104"/>
              <a:gd name="T5" fmla="*/ 181451250 h 248"/>
              <a:gd name="T6" fmla="*/ 201612500 w 104"/>
              <a:gd name="T7" fmla="*/ 302418750 h 248"/>
              <a:gd name="T8" fmla="*/ 241935000 w 104"/>
              <a:gd name="T9" fmla="*/ 624998750 h 248"/>
              <a:gd name="T10" fmla="*/ 0 60000 65536"/>
              <a:gd name="T11" fmla="*/ 0 60000 65536"/>
              <a:gd name="T12" fmla="*/ 0 60000 65536"/>
              <a:gd name="T13" fmla="*/ 0 60000 65536"/>
              <a:gd name="T14" fmla="*/ 0 60000 65536"/>
              <a:gd name="T15" fmla="*/ 0 w 104"/>
              <a:gd name="T16" fmla="*/ 0 h 248"/>
              <a:gd name="T17" fmla="*/ 104 w 104"/>
              <a:gd name="T18" fmla="*/ 248 h 248"/>
            </a:gdLst>
            <a:ahLst/>
            <a:cxnLst>
              <a:cxn ang="T10">
                <a:pos x="T0" y="T1"/>
              </a:cxn>
              <a:cxn ang="T11">
                <a:pos x="T2" y="T3"/>
              </a:cxn>
              <a:cxn ang="T12">
                <a:pos x="T4" y="T5"/>
              </a:cxn>
              <a:cxn ang="T13">
                <a:pos x="T6" y="T7"/>
              </a:cxn>
              <a:cxn ang="T14">
                <a:pos x="T8" y="T9"/>
              </a:cxn>
            </a:cxnLst>
            <a:rect l="T15" t="T16" r="T17" b="T18"/>
            <a:pathLst>
              <a:path w="104" h="248">
                <a:moveTo>
                  <a:pt x="0" y="0"/>
                </a:moveTo>
                <a:cubicBezTo>
                  <a:pt x="5" y="8"/>
                  <a:pt x="12" y="15"/>
                  <a:pt x="16" y="24"/>
                </a:cubicBezTo>
                <a:cubicBezTo>
                  <a:pt x="22" y="39"/>
                  <a:pt x="20" y="60"/>
                  <a:pt x="32" y="72"/>
                </a:cubicBezTo>
                <a:cubicBezTo>
                  <a:pt x="48" y="88"/>
                  <a:pt x="80" y="120"/>
                  <a:pt x="80" y="120"/>
                </a:cubicBezTo>
                <a:cubicBezTo>
                  <a:pt x="104" y="193"/>
                  <a:pt x="96" y="151"/>
                  <a:pt x="96" y="248"/>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37903" name="Object 5">
            <a:extLst>
              <a:ext uri="{FF2B5EF4-FFF2-40B4-BE49-F238E27FC236}">
                <a16:creationId xmlns:a16="http://schemas.microsoft.com/office/drawing/2014/main" id="{F5D55BD9-50D7-164F-BE8A-AFAAEDAE59FA}"/>
              </a:ext>
            </a:extLst>
          </p:cNvPr>
          <p:cNvGraphicFramePr>
            <a:graphicFrameLocks noChangeAspect="1"/>
          </p:cNvGraphicFramePr>
          <p:nvPr>
            <p:extLst>
              <p:ext uri="{D42A27DB-BD31-4B8C-83A1-F6EECF244321}">
                <p14:modId xmlns:p14="http://schemas.microsoft.com/office/powerpoint/2010/main" val="2602997323"/>
              </p:ext>
            </p:extLst>
          </p:nvPr>
        </p:nvGraphicFramePr>
        <p:xfrm>
          <a:off x="637223" y="1577009"/>
          <a:ext cx="3021220" cy="1351929"/>
        </p:xfrm>
        <a:graphic>
          <a:graphicData uri="http://schemas.openxmlformats.org/presentationml/2006/ole">
            <mc:AlternateContent xmlns:mc="http://schemas.openxmlformats.org/markup-compatibility/2006">
              <mc:Choice xmlns:v="urn:schemas-microsoft-com:vml" Requires="v">
                <p:oleObj name="Equation" r:id="rId11" imgW="1562100" imgH="698500" progId="Equation.DSMT4">
                  <p:embed/>
                </p:oleObj>
              </mc:Choice>
              <mc:Fallback>
                <p:oleObj name="Equation" r:id="rId11" imgW="1562100" imgH="698500" progId="Equation.DSMT4">
                  <p:embed/>
                  <p:pic>
                    <p:nvPicPr>
                      <p:cNvPr id="37903" name="Object 5">
                        <a:extLst>
                          <a:ext uri="{FF2B5EF4-FFF2-40B4-BE49-F238E27FC236}">
                            <a16:creationId xmlns:a16="http://schemas.microsoft.com/office/drawing/2014/main" id="{F5D55BD9-50D7-164F-BE8A-AFAAEDAE59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223" y="1577009"/>
                        <a:ext cx="3021220" cy="1351929"/>
                      </a:xfrm>
                      <a:prstGeom prst="rect">
                        <a:avLst/>
                      </a:prstGeom>
                      <a:noFill/>
                      <a:ln>
                        <a:noFill/>
                      </a:ln>
                      <a:effectLst/>
                    </p:spPr>
                  </p:pic>
                </p:oleObj>
              </mc:Fallback>
            </mc:AlternateContent>
          </a:graphicData>
        </a:graphic>
      </p:graphicFrame>
      <p:sp>
        <p:nvSpPr>
          <p:cNvPr id="37904" name="Text Box 35">
            <a:extLst>
              <a:ext uri="{FF2B5EF4-FFF2-40B4-BE49-F238E27FC236}">
                <a16:creationId xmlns:a16="http://schemas.microsoft.com/office/drawing/2014/main" id="{C64BA6CB-55B5-0D4C-909D-DF50685112D9}"/>
              </a:ext>
            </a:extLst>
          </p:cNvPr>
          <p:cNvSpPr txBox="1">
            <a:spLocks/>
          </p:cNvSpPr>
          <p:nvPr/>
        </p:nvSpPr>
        <p:spPr bwMode="auto">
          <a:xfrm>
            <a:off x="390608" y="4121426"/>
            <a:ext cx="397764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solidFill>
                  <a:srgbClr val="FF0000"/>
                </a:solidFill>
                <a:latin typeface="Apple Chancery" panose="03020702040506060504" pitchFamily="66" charset="-79"/>
                <a:cs typeface="Apple Chancery" panose="03020702040506060504" pitchFamily="66" charset="-79"/>
              </a:rPr>
              <a:t>Note</a:t>
            </a:r>
            <a:r>
              <a:rPr lang="en-US" altLang="en-US" sz="2000" dirty="0">
                <a:latin typeface="+mj-lt"/>
              </a:rPr>
              <a:t>: The </a:t>
            </a:r>
            <a:r>
              <a:rPr lang="en-US" altLang="en-US" sz="2000" dirty="0">
                <a:solidFill>
                  <a:srgbClr val="081FD1"/>
                </a:solidFill>
                <a:latin typeface="+mj-lt"/>
              </a:rPr>
              <a:t>sign is negative </a:t>
            </a:r>
            <a:r>
              <a:rPr lang="en-US" altLang="en-US" sz="2000" dirty="0">
                <a:latin typeface="+mj-lt"/>
              </a:rPr>
              <a:t>as the force due to gravity on the ladder tends to make the ladder want to rotate clockwise, relative to the point of contact on the floor.</a:t>
            </a:r>
            <a:endParaRPr lang="en-US" altLang="en-US" sz="1100" dirty="0">
              <a:latin typeface="+mj-lt"/>
            </a:endParaRPr>
          </a:p>
        </p:txBody>
      </p:sp>
      <p:sp>
        <p:nvSpPr>
          <p:cNvPr id="37905" name="Rectangle 19">
            <a:extLst>
              <a:ext uri="{FF2B5EF4-FFF2-40B4-BE49-F238E27FC236}">
                <a16:creationId xmlns:a16="http://schemas.microsoft.com/office/drawing/2014/main" id="{3AF32614-BBE1-1E46-85CF-7A5EECBAC07A}"/>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37906" name="TextBox 20">
            <a:extLst>
              <a:ext uri="{FF2B5EF4-FFF2-40B4-BE49-F238E27FC236}">
                <a16:creationId xmlns:a16="http://schemas.microsoft.com/office/drawing/2014/main" id="{BE9EBD31-3570-1C4E-A355-9133083FF19B}"/>
              </a:ext>
            </a:extLst>
          </p:cNvPr>
          <p:cNvSpPr txBox="1">
            <a:spLocks noChangeArrowheads="1"/>
          </p:cNvSpPr>
          <p:nvPr/>
        </p:nvSpPr>
        <p:spPr bwMode="auto">
          <a:xfrm>
            <a:off x="8615363"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26.)</a:t>
            </a:r>
          </a:p>
        </p:txBody>
      </p:sp>
    </p:spTree>
    <p:extLst>
      <p:ext uri="{BB962C8B-B14F-4D97-AF65-F5344CB8AC3E}">
        <p14:creationId xmlns:p14="http://schemas.microsoft.com/office/powerpoint/2010/main" val="881339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a:extLst>
              <a:ext uri="{FF2B5EF4-FFF2-40B4-BE49-F238E27FC236}">
                <a16:creationId xmlns:a16="http://schemas.microsoft.com/office/drawing/2014/main" id="{8987FC7F-E941-C346-B59C-6783A56A9BFB}"/>
              </a:ext>
            </a:extLst>
          </p:cNvPr>
          <p:cNvSpPr txBox="1">
            <a:spLocks/>
          </p:cNvSpPr>
          <p:nvPr/>
        </p:nvSpPr>
        <p:spPr bwMode="auto">
          <a:xfrm>
            <a:off x="480060" y="411480"/>
            <a:ext cx="52806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solidFill>
                  <a:srgbClr val="FF0000"/>
                </a:solidFill>
                <a:latin typeface="Apple Chancery" panose="03020702040506060504" pitchFamily="66" charset="-79"/>
                <a:cs typeface="Apple Chancery" panose="03020702040506060504" pitchFamily="66" charset="-79"/>
              </a:rPr>
              <a:t>To get the torque </a:t>
            </a:r>
            <a:r>
              <a:rPr lang="en-US" altLang="en-US" sz="2000" dirty="0">
                <a:latin typeface="+mj-lt"/>
              </a:rPr>
              <a:t>due to the </a:t>
            </a:r>
            <a:r>
              <a:rPr lang="en-US" altLang="en-US" sz="2000" dirty="0">
                <a:solidFill>
                  <a:srgbClr val="081FD1"/>
                </a:solidFill>
                <a:latin typeface="+mj-lt"/>
              </a:rPr>
              <a:t>man’</a:t>
            </a:r>
            <a:r>
              <a:rPr lang="en-US" altLang="ja-JP" sz="2000" dirty="0">
                <a:solidFill>
                  <a:srgbClr val="081FD1"/>
                </a:solidFill>
                <a:latin typeface="+mj-lt"/>
              </a:rPr>
              <a:t>s weight</a:t>
            </a:r>
            <a:r>
              <a:rPr lang="en-US" altLang="ja-JP" sz="2000" dirty="0">
                <a:latin typeface="+mj-lt"/>
              </a:rPr>
              <a:t>:</a:t>
            </a:r>
            <a:endParaRPr lang="en-US" altLang="en-US" sz="2000" dirty="0">
              <a:latin typeface="+mj-lt"/>
            </a:endParaRPr>
          </a:p>
        </p:txBody>
      </p:sp>
      <p:sp>
        <p:nvSpPr>
          <p:cNvPr id="39938" name="Rectangle 3">
            <a:extLst>
              <a:ext uri="{FF2B5EF4-FFF2-40B4-BE49-F238E27FC236}">
                <a16:creationId xmlns:a16="http://schemas.microsoft.com/office/drawing/2014/main" id="{262AC1C5-BC05-AD43-8716-52E056F52FB1}"/>
              </a:ext>
            </a:extLst>
          </p:cNvPr>
          <p:cNvSpPr>
            <a:spLocks noChangeArrowheads="1"/>
          </p:cNvSpPr>
          <p:nvPr/>
        </p:nvSpPr>
        <p:spPr bwMode="auto">
          <a:xfrm rot="17569210">
            <a:off x="3864769" y="2376011"/>
            <a:ext cx="4080510" cy="425768"/>
          </a:xfrm>
          <a:prstGeom prst="rect">
            <a:avLst/>
          </a:prstGeom>
          <a:solidFill>
            <a:srgbClr val="FFC000"/>
          </a:solidFill>
          <a:ln w="6350">
            <a:solidFill>
              <a:schemeClr val="tx1"/>
            </a:solidFill>
            <a:miter lim="800000"/>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39939" name="Line 4">
            <a:extLst>
              <a:ext uri="{FF2B5EF4-FFF2-40B4-BE49-F238E27FC236}">
                <a16:creationId xmlns:a16="http://schemas.microsoft.com/office/drawing/2014/main" id="{4D40B17E-647E-8549-BAD5-E81C998434BF}"/>
              </a:ext>
            </a:extLst>
          </p:cNvPr>
          <p:cNvSpPr>
            <a:spLocks noChangeShapeType="1"/>
          </p:cNvSpPr>
          <p:nvPr/>
        </p:nvSpPr>
        <p:spPr bwMode="auto">
          <a:xfrm>
            <a:off x="6143625" y="2057400"/>
            <a:ext cx="0" cy="109728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39940" name="Object 2">
            <a:extLst>
              <a:ext uri="{FF2B5EF4-FFF2-40B4-BE49-F238E27FC236}">
                <a16:creationId xmlns:a16="http://schemas.microsoft.com/office/drawing/2014/main" id="{0D567F9C-9F6C-1543-B702-2917472F4E91}"/>
              </a:ext>
            </a:extLst>
          </p:cNvPr>
          <p:cNvGraphicFramePr>
            <a:graphicFrameLocks noChangeAspect="1"/>
          </p:cNvGraphicFramePr>
          <p:nvPr/>
        </p:nvGraphicFramePr>
        <p:xfrm>
          <a:off x="6349365" y="2717483"/>
          <a:ext cx="508635" cy="325755"/>
        </p:xfrm>
        <a:graphic>
          <a:graphicData uri="http://schemas.openxmlformats.org/presentationml/2006/ole">
            <mc:AlternateContent xmlns:mc="http://schemas.openxmlformats.org/markup-compatibility/2006">
              <mc:Choice xmlns:v="urn:schemas-microsoft-com:vml" Requires="v">
                <p:oleObj name="Equation" r:id="rId3" imgW="317500" imgH="203200" progId="Equation.DSMT4">
                  <p:embed/>
                </p:oleObj>
              </mc:Choice>
              <mc:Fallback>
                <p:oleObj name="Equation" r:id="rId3" imgW="317500" imgH="203200" progId="Equation.DSMT4">
                  <p:embed/>
                  <p:pic>
                    <p:nvPicPr>
                      <p:cNvPr id="39940" name="Object 2">
                        <a:extLst>
                          <a:ext uri="{FF2B5EF4-FFF2-40B4-BE49-F238E27FC236}">
                            <a16:creationId xmlns:a16="http://schemas.microsoft.com/office/drawing/2014/main" id="{0D567F9C-9F6C-1543-B702-2917472F4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365" y="2717483"/>
                        <a:ext cx="508635" cy="32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41" name="Line 6">
            <a:extLst>
              <a:ext uri="{FF2B5EF4-FFF2-40B4-BE49-F238E27FC236}">
                <a16:creationId xmlns:a16="http://schemas.microsoft.com/office/drawing/2014/main" id="{833B6D25-8D72-B643-A698-2218D9B99C81}"/>
              </a:ext>
            </a:extLst>
          </p:cNvPr>
          <p:cNvSpPr>
            <a:spLocks noChangeShapeType="1"/>
          </p:cNvSpPr>
          <p:nvPr/>
        </p:nvSpPr>
        <p:spPr bwMode="auto">
          <a:xfrm flipV="1">
            <a:off x="5143500" y="2057400"/>
            <a:ext cx="960120" cy="24003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39942" name="Line 7">
            <a:extLst>
              <a:ext uri="{FF2B5EF4-FFF2-40B4-BE49-F238E27FC236}">
                <a16:creationId xmlns:a16="http://schemas.microsoft.com/office/drawing/2014/main" id="{3C105AF5-EA6A-464A-9FD3-8D38623E7F94}"/>
              </a:ext>
            </a:extLst>
          </p:cNvPr>
          <p:cNvSpPr>
            <a:spLocks noChangeShapeType="1"/>
          </p:cNvSpPr>
          <p:nvPr/>
        </p:nvSpPr>
        <p:spPr bwMode="auto">
          <a:xfrm>
            <a:off x="6143625" y="1165860"/>
            <a:ext cx="0" cy="336042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39943" name="Text Box 8">
            <a:extLst>
              <a:ext uri="{FF2B5EF4-FFF2-40B4-BE49-F238E27FC236}">
                <a16:creationId xmlns:a16="http://schemas.microsoft.com/office/drawing/2014/main" id="{BE80D470-7641-034C-9534-A49B4A9E74BF}"/>
              </a:ext>
            </a:extLst>
          </p:cNvPr>
          <p:cNvSpPr txBox="1">
            <a:spLocks/>
          </p:cNvSpPr>
          <p:nvPr/>
        </p:nvSpPr>
        <p:spPr bwMode="auto">
          <a:xfrm>
            <a:off x="4869180" y="1371600"/>
            <a:ext cx="144018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260"/>
              <a:t>line of the force</a:t>
            </a:r>
            <a:endParaRPr lang="en-US" altLang="en-US" sz="1080"/>
          </a:p>
        </p:txBody>
      </p:sp>
      <p:sp>
        <p:nvSpPr>
          <p:cNvPr id="39944" name="Text Box 9">
            <a:extLst>
              <a:ext uri="{FF2B5EF4-FFF2-40B4-BE49-F238E27FC236}">
                <a16:creationId xmlns:a16="http://schemas.microsoft.com/office/drawing/2014/main" id="{93487CAD-BA44-9D44-BFAB-D03178C7A01F}"/>
              </a:ext>
            </a:extLst>
          </p:cNvPr>
          <p:cNvSpPr txBox="1">
            <a:spLocks/>
          </p:cNvSpPr>
          <p:nvPr/>
        </p:nvSpPr>
        <p:spPr bwMode="auto">
          <a:xfrm>
            <a:off x="4526280" y="2880360"/>
            <a:ext cx="102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800"/>
              <a:t>r = 2L/3</a:t>
            </a:r>
          </a:p>
        </p:txBody>
      </p:sp>
      <p:sp>
        <p:nvSpPr>
          <p:cNvPr id="39945" name="Line 10">
            <a:extLst>
              <a:ext uri="{FF2B5EF4-FFF2-40B4-BE49-F238E27FC236}">
                <a16:creationId xmlns:a16="http://schemas.microsoft.com/office/drawing/2014/main" id="{0D5D38BE-71A7-AA41-AD69-7E96F64DB6B0}"/>
              </a:ext>
            </a:extLst>
          </p:cNvPr>
          <p:cNvSpPr>
            <a:spLocks noChangeShapeType="1"/>
          </p:cNvSpPr>
          <p:nvPr/>
        </p:nvSpPr>
        <p:spPr bwMode="auto">
          <a:xfrm>
            <a:off x="5143500" y="4457700"/>
            <a:ext cx="96012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pSp>
        <p:nvGrpSpPr>
          <p:cNvPr id="39946" name="Group 11">
            <a:extLst>
              <a:ext uri="{FF2B5EF4-FFF2-40B4-BE49-F238E27FC236}">
                <a16:creationId xmlns:a16="http://schemas.microsoft.com/office/drawing/2014/main" id="{D608886C-2BCD-DC41-8221-175539A077A8}"/>
              </a:ext>
            </a:extLst>
          </p:cNvPr>
          <p:cNvGrpSpPr>
            <a:grpSpLocks/>
          </p:cNvGrpSpPr>
          <p:nvPr/>
        </p:nvGrpSpPr>
        <p:grpSpPr bwMode="auto">
          <a:xfrm>
            <a:off x="4732020" y="5334952"/>
            <a:ext cx="4186693" cy="922973"/>
            <a:chOff x="3312" y="3648"/>
            <a:chExt cx="2352" cy="646"/>
          </a:xfrm>
        </p:grpSpPr>
        <p:sp>
          <p:nvSpPr>
            <p:cNvPr id="39955" name="Text Box 12">
              <a:extLst>
                <a:ext uri="{FF2B5EF4-FFF2-40B4-BE49-F238E27FC236}">
                  <a16:creationId xmlns:a16="http://schemas.microsoft.com/office/drawing/2014/main" id="{482E46B9-F23C-2948-8BB1-DB475E6B6CA3}"/>
                </a:ext>
              </a:extLst>
            </p:cNvPr>
            <p:cNvSpPr txBox="1">
              <a:spLocks/>
            </p:cNvSpPr>
            <p:nvPr/>
          </p:nvSpPr>
          <p:spPr bwMode="auto">
            <a:xfrm>
              <a:off x="3312" y="3648"/>
              <a:ext cx="235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800" dirty="0">
                  <a:latin typeface="+mj-lt"/>
                </a:rPr>
                <a:t>Note:      is the </a:t>
              </a:r>
              <a:r>
                <a:rPr lang="en-US" altLang="en-US" sz="1800" i="1" dirty="0">
                  <a:latin typeface="+mj-lt"/>
                </a:rPr>
                <a:t>shortest distance </a:t>
              </a:r>
              <a:r>
                <a:rPr lang="en-US" altLang="en-US" sz="1800" dirty="0">
                  <a:latin typeface="+mj-lt"/>
                </a:rPr>
                <a:t>between the </a:t>
              </a:r>
              <a:r>
                <a:rPr lang="ja-JP" altLang="en-US" sz="1800">
                  <a:latin typeface="+mj-lt"/>
                </a:rPr>
                <a:t>“</a:t>
              </a:r>
              <a:r>
                <a:rPr lang="en-US" altLang="ja-JP" sz="1800" dirty="0">
                  <a:latin typeface="+mj-lt"/>
                </a:rPr>
                <a:t>line of force</a:t>
              </a:r>
              <a:r>
                <a:rPr lang="ja-JP" altLang="en-US" sz="1800">
                  <a:latin typeface="+mj-lt"/>
                </a:rPr>
                <a:t>”</a:t>
              </a:r>
              <a:r>
                <a:rPr lang="en-US" altLang="ja-JP" sz="1800" dirty="0">
                  <a:latin typeface="+mj-lt"/>
                </a:rPr>
                <a:t> and point about which torque is being taken . . .</a:t>
              </a:r>
              <a:r>
                <a:rPr lang="en-US" altLang="ja-JP" sz="1260" dirty="0">
                  <a:latin typeface="+mj-lt"/>
                </a:rPr>
                <a:t> </a:t>
              </a:r>
              <a:endParaRPr lang="en-US" altLang="en-US" sz="1080" dirty="0">
                <a:latin typeface="+mj-lt"/>
              </a:endParaRPr>
            </a:p>
          </p:txBody>
        </p:sp>
        <p:graphicFrame>
          <p:nvGraphicFramePr>
            <p:cNvPr id="39956" name="Object 6">
              <a:extLst>
                <a:ext uri="{FF2B5EF4-FFF2-40B4-BE49-F238E27FC236}">
                  <a16:creationId xmlns:a16="http://schemas.microsoft.com/office/drawing/2014/main" id="{F617C29D-33A9-BD41-BBF0-3AB1D2886A22}"/>
                </a:ext>
              </a:extLst>
            </p:cNvPr>
            <p:cNvGraphicFramePr>
              <a:graphicFrameLocks noChangeAspect="1"/>
            </p:cNvGraphicFramePr>
            <p:nvPr>
              <p:extLst>
                <p:ext uri="{D42A27DB-BD31-4B8C-83A1-F6EECF244321}">
                  <p14:modId xmlns:p14="http://schemas.microsoft.com/office/powerpoint/2010/main" val="1515870414"/>
                </p:ext>
              </p:extLst>
            </p:nvPr>
          </p:nvGraphicFramePr>
          <p:xfrm>
            <a:off x="3667" y="3669"/>
            <a:ext cx="171" cy="228"/>
          </p:xfrm>
          <a:graphic>
            <a:graphicData uri="http://schemas.openxmlformats.org/presentationml/2006/ole">
              <mc:AlternateContent xmlns:mc="http://schemas.openxmlformats.org/markup-compatibility/2006">
                <mc:Choice xmlns:v="urn:schemas-microsoft-com:vml" Requires="v">
                  <p:oleObj name="Equation" r:id="rId5" imgW="152400" imgH="203200" progId="Equation.DSMT4">
                    <p:embed/>
                  </p:oleObj>
                </mc:Choice>
                <mc:Fallback>
                  <p:oleObj name="Equation" r:id="rId5" imgW="152400" imgH="203200" progId="Equation.DSMT4">
                    <p:embed/>
                    <p:pic>
                      <p:nvPicPr>
                        <p:cNvPr id="39956" name="Object 6">
                          <a:extLst>
                            <a:ext uri="{FF2B5EF4-FFF2-40B4-BE49-F238E27FC236}">
                              <a16:creationId xmlns:a16="http://schemas.microsoft.com/office/drawing/2014/main" id="{F617C29D-33A9-BD41-BBF0-3AB1D2886A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 y="3669"/>
                          <a:ext cx="171"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aphicFrame>
        <p:nvGraphicFramePr>
          <p:cNvPr id="39947" name="Object 3">
            <a:extLst>
              <a:ext uri="{FF2B5EF4-FFF2-40B4-BE49-F238E27FC236}">
                <a16:creationId xmlns:a16="http://schemas.microsoft.com/office/drawing/2014/main" id="{A03990DB-1BE4-4642-B73D-D20D306E817B}"/>
              </a:ext>
            </a:extLst>
          </p:cNvPr>
          <p:cNvGraphicFramePr>
            <a:graphicFrameLocks noChangeAspect="1"/>
          </p:cNvGraphicFramePr>
          <p:nvPr/>
        </p:nvGraphicFramePr>
        <p:xfrm>
          <a:off x="5424965" y="4663440"/>
          <a:ext cx="1344453" cy="631508"/>
        </p:xfrm>
        <a:graphic>
          <a:graphicData uri="http://schemas.openxmlformats.org/presentationml/2006/ole">
            <mc:AlternateContent xmlns:mc="http://schemas.openxmlformats.org/markup-compatibility/2006">
              <mc:Choice xmlns:v="urn:schemas-microsoft-com:vml" Requires="v">
                <p:oleObj name="Equation" r:id="rId7" imgW="838200" imgH="393700" progId="Equation.DSMT4">
                  <p:embed/>
                </p:oleObj>
              </mc:Choice>
              <mc:Fallback>
                <p:oleObj name="Equation" r:id="rId7" imgW="838200" imgH="393700" progId="Equation.DSMT4">
                  <p:embed/>
                  <p:pic>
                    <p:nvPicPr>
                      <p:cNvPr id="39947" name="Object 3">
                        <a:extLst>
                          <a:ext uri="{FF2B5EF4-FFF2-40B4-BE49-F238E27FC236}">
                            <a16:creationId xmlns:a16="http://schemas.microsoft.com/office/drawing/2014/main" id="{A03990DB-1BE4-4642-B73D-D20D306E81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4965" y="4663440"/>
                        <a:ext cx="1344453" cy="631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48" name="Arc 15">
            <a:extLst>
              <a:ext uri="{FF2B5EF4-FFF2-40B4-BE49-F238E27FC236}">
                <a16:creationId xmlns:a16="http://schemas.microsoft.com/office/drawing/2014/main" id="{05530624-2894-974D-A71E-BD6A95E42CBA}"/>
              </a:ext>
            </a:extLst>
          </p:cNvPr>
          <p:cNvSpPr>
            <a:spLocks/>
          </p:cNvSpPr>
          <p:nvPr/>
        </p:nvSpPr>
        <p:spPr bwMode="auto">
          <a:xfrm>
            <a:off x="5280660" y="4183380"/>
            <a:ext cx="205740" cy="274320"/>
          </a:xfrm>
          <a:custGeom>
            <a:avLst/>
            <a:gdLst>
              <a:gd name="T0" fmla="*/ 0 w 21600"/>
              <a:gd name="T1" fmla="*/ 0 h 21600"/>
              <a:gd name="T2" fmla="*/ 25604788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39949" name="Object 4">
            <a:extLst>
              <a:ext uri="{FF2B5EF4-FFF2-40B4-BE49-F238E27FC236}">
                <a16:creationId xmlns:a16="http://schemas.microsoft.com/office/drawing/2014/main" id="{E5517486-70A8-F246-84BD-5E79604C0DDA}"/>
              </a:ext>
            </a:extLst>
          </p:cNvPr>
          <p:cNvGraphicFramePr>
            <a:graphicFrameLocks noChangeAspect="1"/>
          </p:cNvGraphicFramePr>
          <p:nvPr/>
        </p:nvGraphicFramePr>
        <p:xfrm>
          <a:off x="5486400" y="4114800"/>
          <a:ext cx="204312" cy="284322"/>
        </p:xfrm>
        <a:graphic>
          <a:graphicData uri="http://schemas.openxmlformats.org/presentationml/2006/ole">
            <mc:AlternateContent xmlns:mc="http://schemas.openxmlformats.org/markup-compatibility/2006">
              <mc:Choice xmlns:v="urn:schemas-microsoft-com:vml" Requires="v">
                <p:oleObj name="Equation" r:id="rId9" imgW="127000" imgH="177800" progId="Equation.DSMT4">
                  <p:embed/>
                </p:oleObj>
              </mc:Choice>
              <mc:Fallback>
                <p:oleObj name="Equation" r:id="rId9" imgW="127000" imgH="177800" progId="Equation.DSMT4">
                  <p:embed/>
                  <p:pic>
                    <p:nvPicPr>
                      <p:cNvPr id="39949" name="Object 4">
                        <a:extLst>
                          <a:ext uri="{FF2B5EF4-FFF2-40B4-BE49-F238E27FC236}">
                            <a16:creationId xmlns:a16="http://schemas.microsoft.com/office/drawing/2014/main" id="{E5517486-70A8-F246-84BD-5E79604C0D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4114800"/>
                        <a:ext cx="204312" cy="284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50" name="Freeform 17">
            <a:extLst>
              <a:ext uri="{FF2B5EF4-FFF2-40B4-BE49-F238E27FC236}">
                <a16:creationId xmlns:a16="http://schemas.microsoft.com/office/drawing/2014/main" id="{5204401F-7368-1E46-BAB9-9F4A9F4588EB}"/>
              </a:ext>
            </a:extLst>
          </p:cNvPr>
          <p:cNvSpPr>
            <a:spLocks/>
          </p:cNvSpPr>
          <p:nvPr/>
        </p:nvSpPr>
        <p:spPr bwMode="auto">
          <a:xfrm>
            <a:off x="5612130" y="4526280"/>
            <a:ext cx="148590" cy="354330"/>
          </a:xfrm>
          <a:custGeom>
            <a:avLst/>
            <a:gdLst>
              <a:gd name="T0" fmla="*/ 0 w 104"/>
              <a:gd name="T1" fmla="*/ 0 h 248"/>
              <a:gd name="T2" fmla="*/ 40322500 w 104"/>
              <a:gd name="T3" fmla="*/ 60483750 h 248"/>
              <a:gd name="T4" fmla="*/ 80645000 w 104"/>
              <a:gd name="T5" fmla="*/ 181451250 h 248"/>
              <a:gd name="T6" fmla="*/ 201612500 w 104"/>
              <a:gd name="T7" fmla="*/ 302418750 h 248"/>
              <a:gd name="T8" fmla="*/ 241935000 w 104"/>
              <a:gd name="T9" fmla="*/ 624998750 h 248"/>
              <a:gd name="T10" fmla="*/ 0 60000 65536"/>
              <a:gd name="T11" fmla="*/ 0 60000 65536"/>
              <a:gd name="T12" fmla="*/ 0 60000 65536"/>
              <a:gd name="T13" fmla="*/ 0 60000 65536"/>
              <a:gd name="T14" fmla="*/ 0 60000 65536"/>
              <a:gd name="T15" fmla="*/ 0 w 104"/>
              <a:gd name="T16" fmla="*/ 0 h 248"/>
              <a:gd name="T17" fmla="*/ 104 w 104"/>
              <a:gd name="T18" fmla="*/ 248 h 248"/>
            </a:gdLst>
            <a:ahLst/>
            <a:cxnLst>
              <a:cxn ang="T10">
                <a:pos x="T0" y="T1"/>
              </a:cxn>
              <a:cxn ang="T11">
                <a:pos x="T2" y="T3"/>
              </a:cxn>
              <a:cxn ang="T12">
                <a:pos x="T4" y="T5"/>
              </a:cxn>
              <a:cxn ang="T13">
                <a:pos x="T6" y="T7"/>
              </a:cxn>
              <a:cxn ang="T14">
                <a:pos x="T8" y="T9"/>
              </a:cxn>
            </a:cxnLst>
            <a:rect l="T15" t="T16" r="T17" b="T18"/>
            <a:pathLst>
              <a:path w="104" h="248">
                <a:moveTo>
                  <a:pt x="0" y="0"/>
                </a:moveTo>
                <a:cubicBezTo>
                  <a:pt x="5" y="8"/>
                  <a:pt x="12" y="15"/>
                  <a:pt x="16" y="24"/>
                </a:cubicBezTo>
                <a:cubicBezTo>
                  <a:pt x="22" y="39"/>
                  <a:pt x="20" y="60"/>
                  <a:pt x="32" y="72"/>
                </a:cubicBezTo>
                <a:cubicBezTo>
                  <a:pt x="48" y="88"/>
                  <a:pt x="80" y="120"/>
                  <a:pt x="80" y="120"/>
                </a:cubicBezTo>
                <a:cubicBezTo>
                  <a:pt x="104" y="193"/>
                  <a:pt x="96" y="151"/>
                  <a:pt x="96" y="248"/>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39951" name="Object 5">
            <a:extLst>
              <a:ext uri="{FF2B5EF4-FFF2-40B4-BE49-F238E27FC236}">
                <a16:creationId xmlns:a16="http://schemas.microsoft.com/office/drawing/2014/main" id="{10D4AF75-8C41-1D4F-960C-759684D90E9D}"/>
              </a:ext>
            </a:extLst>
          </p:cNvPr>
          <p:cNvGraphicFramePr>
            <a:graphicFrameLocks noChangeAspect="1"/>
          </p:cNvGraphicFramePr>
          <p:nvPr>
            <p:extLst>
              <p:ext uri="{D42A27DB-BD31-4B8C-83A1-F6EECF244321}">
                <p14:modId xmlns:p14="http://schemas.microsoft.com/office/powerpoint/2010/main" val="496307245"/>
              </p:ext>
            </p:extLst>
          </p:nvPr>
        </p:nvGraphicFramePr>
        <p:xfrm>
          <a:off x="609600" y="1583506"/>
          <a:ext cx="3202984" cy="1345432"/>
        </p:xfrm>
        <a:graphic>
          <a:graphicData uri="http://schemas.openxmlformats.org/presentationml/2006/ole">
            <mc:AlternateContent xmlns:mc="http://schemas.openxmlformats.org/markup-compatibility/2006">
              <mc:Choice xmlns:v="urn:schemas-microsoft-com:vml" Requires="v">
                <p:oleObj name="Equation" r:id="rId11" imgW="1663700" imgH="698500" progId="Equation.DSMT4">
                  <p:embed/>
                </p:oleObj>
              </mc:Choice>
              <mc:Fallback>
                <p:oleObj name="Equation" r:id="rId11" imgW="1663700" imgH="698500" progId="Equation.DSMT4">
                  <p:embed/>
                  <p:pic>
                    <p:nvPicPr>
                      <p:cNvPr id="39951" name="Object 5">
                        <a:extLst>
                          <a:ext uri="{FF2B5EF4-FFF2-40B4-BE49-F238E27FC236}">
                            <a16:creationId xmlns:a16="http://schemas.microsoft.com/office/drawing/2014/main" id="{10D4AF75-8C41-1D4F-960C-759684D90E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1583506"/>
                        <a:ext cx="3202984" cy="1345432"/>
                      </a:xfrm>
                      <a:prstGeom prst="rect">
                        <a:avLst/>
                      </a:prstGeom>
                      <a:noFill/>
                      <a:ln>
                        <a:noFill/>
                      </a:ln>
                      <a:effectLst/>
                    </p:spPr>
                  </p:pic>
                </p:oleObj>
              </mc:Fallback>
            </mc:AlternateContent>
          </a:graphicData>
        </a:graphic>
      </p:graphicFrame>
      <p:sp>
        <p:nvSpPr>
          <p:cNvPr id="39952" name="Text Box 19">
            <a:extLst>
              <a:ext uri="{FF2B5EF4-FFF2-40B4-BE49-F238E27FC236}">
                <a16:creationId xmlns:a16="http://schemas.microsoft.com/office/drawing/2014/main" id="{6ADCE5BA-362F-2748-A34A-B9DE580383E7}"/>
              </a:ext>
            </a:extLst>
          </p:cNvPr>
          <p:cNvSpPr txBox="1">
            <a:spLocks/>
          </p:cNvSpPr>
          <p:nvPr/>
        </p:nvSpPr>
        <p:spPr bwMode="auto">
          <a:xfrm>
            <a:off x="393459" y="4114800"/>
            <a:ext cx="35861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solidFill>
                  <a:srgbClr val="FF0000"/>
                </a:solidFill>
                <a:latin typeface="Apple Chancery" panose="03020702040506060504" pitchFamily="66" charset="-79"/>
                <a:cs typeface="Apple Chancery" panose="03020702040506060504" pitchFamily="66" charset="-79"/>
              </a:rPr>
              <a:t>Note: </a:t>
            </a:r>
            <a:r>
              <a:rPr lang="en-US" altLang="en-US" sz="2000" dirty="0">
                <a:latin typeface="+mj-lt"/>
              </a:rPr>
              <a:t>The </a:t>
            </a:r>
            <a:r>
              <a:rPr lang="en-US" altLang="en-US" sz="2000" dirty="0">
                <a:solidFill>
                  <a:srgbClr val="081FD1"/>
                </a:solidFill>
                <a:latin typeface="+mj-lt"/>
              </a:rPr>
              <a:t>sign is negative </a:t>
            </a:r>
            <a:r>
              <a:rPr lang="en-US" altLang="en-US" sz="2000" dirty="0">
                <a:latin typeface="+mj-lt"/>
              </a:rPr>
              <a:t>as the force due to gravity on the man tends to make the ladder want to rotate clockwise, relative to the point of contact on the floor.</a:t>
            </a:r>
            <a:endParaRPr lang="en-US" altLang="en-US" sz="1100" dirty="0">
              <a:latin typeface="+mj-lt"/>
            </a:endParaRPr>
          </a:p>
        </p:txBody>
      </p:sp>
      <p:sp>
        <p:nvSpPr>
          <p:cNvPr id="39953" name="Rectangle 19">
            <a:extLst>
              <a:ext uri="{FF2B5EF4-FFF2-40B4-BE49-F238E27FC236}">
                <a16:creationId xmlns:a16="http://schemas.microsoft.com/office/drawing/2014/main" id="{F95F7A83-C321-9843-8FE1-D6608794A82D}"/>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39954" name="TextBox 20">
            <a:extLst>
              <a:ext uri="{FF2B5EF4-FFF2-40B4-BE49-F238E27FC236}">
                <a16:creationId xmlns:a16="http://schemas.microsoft.com/office/drawing/2014/main" id="{3EFCF7F8-7AD1-C349-9B93-F6E2A7993B0C}"/>
              </a:ext>
            </a:extLst>
          </p:cNvPr>
          <p:cNvSpPr txBox="1">
            <a:spLocks noChangeArrowheads="1"/>
          </p:cNvSpPr>
          <p:nvPr/>
        </p:nvSpPr>
        <p:spPr bwMode="auto">
          <a:xfrm>
            <a:off x="8615363"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27.)</a:t>
            </a:r>
          </a:p>
        </p:txBody>
      </p:sp>
    </p:spTree>
    <p:extLst>
      <p:ext uri="{BB962C8B-B14F-4D97-AF65-F5344CB8AC3E}">
        <p14:creationId xmlns:p14="http://schemas.microsoft.com/office/powerpoint/2010/main" val="3238920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Line 7">
            <a:extLst>
              <a:ext uri="{FF2B5EF4-FFF2-40B4-BE49-F238E27FC236}">
                <a16:creationId xmlns:a16="http://schemas.microsoft.com/office/drawing/2014/main" id="{460FB7B9-95F3-444F-B1CD-10770C319641}"/>
              </a:ext>
            </a:extLst>
          </p:cNvPr>
          <p:cNvSpPr>
            <a:spLocks noChangeShapeType="1"/>
          </p:cNvSpPr>
          <p:nvPr/>
        </p:nvSpPr>
        <p:spPr bwMode="auto">
          <a:xfrm flipH="1">
            <a:off x="7543800" y="822960"/>
            <a:ext cx="89154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41986" name="Text Box 8">
            <a:extLst>
              <a:ext uri="{FF2B5EF4-FFF2-40B4-BE49-F238E27FC236}">
                <a16:creationId xmlns:a16="http://schemas.microsoft.com/office/drawing/2014/main" id="{A9363FF8-EE7F-2F48-A846-E06EE04B58DB}"/>
              </a:ext>
            </a:extLst>
          </p:cNvPr>
          <p:cNvSpPr txBox="1">
            <a:spLocks/>
          </p:cNvSpPr>
          <p:nvPr/>
        </p:nvSpPr>
        <p:spPr bwMode="auto">
          <a:xfrm>
            <a:off x="7885272" y="480060"/>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800"/>
              <a:t>N</a:t>
            </a:r>
            <a:endParaRPr lang="en-US" altLang="en-US" sz="2880"/>
          </a:p>
        </p:txBody>
      </p:sp>
      <p:sp>
        <p:nvSpPr>
          <p:cNvPr id="41987" name="Text Box 9">
            <a:extLst>
              <a:ext uri="{FF2B5EF4-FFF2-40B4-BE49-F238E27FC236}">
                <a16:creationId xmlns:a16="http://schemas.microsoft.com/office/drawing/2014/main" id="{7C2406A9-8C8A-A445-AE45-8635FD5710BD}"/>
              </a:ext>
            </a:extLst>
          </p:cNvPr>
          <p:cNvSpPr txBox="1">
            <a:spLocks/>
          </p:cNvSpPr>
          <p:nvPr/>
        </p:nvSpPr>
        <p:spPr bwMode="auto">
          <a:xfrm>
            <a:off x="480060" y="205740"/>
            <a:ext cx="36347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solidFill>
                  <a:srgbClr val="FF0000"/>
                </a:solidFill>
                <a:latin typeface="Apple Chancery" panose="03020702040506060504" pitchFamily="66" charset="-79"/>
                <a:cs typeface="Apple Chancery" panose="03020702040506060504" pitchFamily="66" charset="-79"/>
              </a:rPr>
              <a:t>To get the torque </a:t>
            </a:r>
            <a:r>
              <a:rPr lang="en-US" altLang="en-US" sz="2000" dirty="0">
                <a:latin typeface="+mj-lt"/>
              </a:rPr>
              <a:t>due to </a:t>
            </a:r>
            <a:r>
              <a:rPr lang="ja-JP" altLang="en-US" sz="2000">
                <a:latin typeface="+mj-lt"/>
              </a:rPr>
              <a:t>“</a:t>
            </a:r>
            <a:r>
              <a:rPr lang="en-US" altLang="ja-JP" sz="2000" dirty="0">
                <a:latin typeface="+mj-lt"/>
              </a:rPr>
              <a:t>N:</a:t>
            </a:r>
            <a:r>
              <a:rPr lang="ja-JP" altLang="en-US" sz="2000">
                <a:latin typeface="+mj-lt"/>
              </a:rPr>
              <a:t>”</a:t>
            </a:r>
            <a:endParaRPr lang="en-US" altLang="en-US" sz="2000" dirty="0">
              <a:latin typeface="+mj-lt"/>
            </a:endParaRPr>
          </a:p>
        </p:txBody>
      </p:sp>
      <p:sp>
        <p:nvSpPr>
          <p:cNvPr id="41988" name="Rectangle 10">
            <a:extLst>
              <a:ext uri="{FF2B5EF4-FFF2-40B4-BE49-F238E27FC236}">
                <a16:creationId xmlns:a16="http://schemas.microsoft.com/office/drawing/2014/main" id="{A32E6CE4-892A-9C46-8197-72EAF8A097CC}"/>
              </a:ext>
            </a:extLst>
          </p:cNvPr>
          <p:cNvSpPr>
            <a:spLocks noChangeArrowheads="1"/>
          </p:cNvSpPr>
          <p:nvPr/>
        </p:nvSpPr>
        <p:spPr bwMode="auto">
          <a:xfrm rot="17569210">
            <a:off x="4413409" y="2376011"/>
            <a:ext cx="4080510" cy="425768"/>
          </a:xfrm>
          <a:prstGeom prst="rect">
            <a:avLst/>
          </a:prstGeom>
          <a:solidFill>
            <a:srgbClr val="FFC000"/>
          </a:solidFill>
          <a:ln w="6350">
            <a:solidFill>
              <a:schemeClr val="tx1"/>
            </a:solidFill>
            <a:miter lim="800000"/>
            <a:headEnd/>
            <a:tailEnd/>
          </a:ln>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41989" name="Text Box 15">
            <a:extLst>
              <a:ext uri="{FF2B5EF4-FFF2-40B4-BE49-F238E27FC236}">
                <a16:creationId xmlns:a16="http://schemas.microsoft.com/office/drawing/2014/main" id="{A4265BE2-29CA-D74E-986F-8436280F3BF6}"/>
              </a:ext>
            </a:extLst>
          </p:cNvPr>
          <p:cNvSpPr txBox="1">
            <a:spLocks/>
          </p:cNvSpPr>
          <p:nvPr/>
        </p:nvSpPr>
        <p:spPr bwMode="auto">
          <a:xfrm>
            <a:off x="5417820" y="480060"/>
            <a:ext cx="144018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260"/>
              <a:t>line of the force</a:t>
            </a:r>
            <a:endParaRPr lang="en-US" altLang="en-US" sz="1080"/>
          </a:p>
        </p:txBody>
      </p:sp>
      <p:sp>
        <p:nvSpPr>
          <p:cNvPr id="41990" name="Text Box 16">
            <a:extLst>
              <a:ext uri="{FF2B5EF4-FFF2-40B4-BE49-F238E27FC236}">
                <a16:creationId xmlns:a16="http://schemas.microsoft.com/office/drawing/2014/main" id="{7E3E7DF1-BAE8-9B48-825B-6905263C41AD}"/>
              </a:ext>
            </a:extLst>
          </p:cNvPr>
          <p:cNvSpPr txBox="1">
            <a:spLocks/>
          </p:cNvSpPr>
          <p:nvPr/>
        </p:nvSpPr>
        <p:spPr bwMode="auto">
          <a:xfrm>
            <a:off x="6789420" y="226314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800"/>
              <a:t>r = L</a:t>
            </a:r>
          </a:p>
        </p:txBody>
      </p:sp>
      <p:grpSp>
        <p:nvGrpSpPr>
          <p:cNvPr id="41991" name="Group 17">
            <a:extLst>
              <a:ext uri="{FF2B5EF4-FFF2-40B4-BE49-F238E27FC236}">
                <a16:creationId xmlns:a16="http://schemas.microsoft.com/office/drawing/2014/main" id="{05A98A9C-D2D5-D144-A3D0-58140545BAD8}"/>
              </a:ext>
            </a:extLst>
          </p:cNvPr>
          <p:cNvGrpSpPr>
            <a:grpSpLocks/>
          </p:cNvGrpSpPr>
          <p:nvPr/>
        </p:nvGrpSpPr>
        <p:grpSpPr bwMode="auto">
          <a:xfrm>
            <a:off x="4594860" y="5006339"/>
            <a:ext cx="3931920" cy="922973"/>
            <a:chOff x="3312" y="3648"/>
            <a:chExt cx="2352" cy="646"/>
          </a:xfrm>
        </p:grpSpPr>
        <p:sp>
          <p:nvSpPr>
            <p:cNvPr id="42005" name="Text Box 18">
              <a:extLst>
                <a:ext uri="{FF2B5EF4-FFF2-40B4-BE49-F238E27FC236}">
                  <a16:creationId xmlns:a16="http://schemas.microsoft.com/office/drawing/2014/main" id="{817F6AAB-60E2-9C4B-BC64-EC610F9B6A3C}"/>
                </a:ext>
              </a:extLst>
            </p:cNvPr>
            <p:cNvSpPr txBox="1">
              <a:spLocks/>
            </p:cNvSpPr>
            <p:nvPr/>
          </p:nvSpPr>
          <p:spPr bwMode="auto">
            <a:xfrm>
              <a:off x="3312" y="3648"/>
              <a:ext cx="235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1800" dirty="0">
                  <a:latin typeface="+mj-lt"/>
                </a:rPr>
                <a:t>Note:     is the </a:t>
              </a:r>
              <a:r>
                <a:rPr lang="en-US" altLang="en-US" sz="1800" i="1" dirty="0">
                  <a:latin typeface="+mj-lt"/>
                </a:rPr>
                <a:t>shortest distance </a:t>
              </a:r>
              <a:r>
                <a:rPr lang="en-US" altLang="en-US" sz="1800" dirty="0">
                  <a:latin typeface="+mj-lt"/>
                </a:rPr>
                <a:t>between the </a:t>
              </a:r>
              <a:r>
                <a:rPr lang="ja-JP" altLang="en-US" sz="1800">
                  <a:latin typeface="+mj-lt"/>
                </a:rPr>
                <a:t>“</a:t>
              </a:r>
              <a:r>
                <a:rPr lang="en-US" altLang="ja-JP" sz="1800" dirty="0">
                  <a:latin typeface="+mj-lt"/>
                </a:rPr>
                <a:t>line of force</a:t>
              </a:r>
              <a:r>
                <a:rPr lang="ja-JP" altLang="en-US" sz="1800">
                  <a:latin typeface="+mj-lt"/>
                </a:rPr>
                <a:t>”</a:t>
              </a:r>
              <a:r>
                <a:rPr lang="en-US" altLang="ja-JP" sz="1800" dirty="0">
                  <a:latin typeface="+mj-lt"/>
                </a:rPr>
                <a:t> and point about which torque is being taken . . .</a:t>
              </a:r>
              <a:r>
                <a:rPr lang="en-US" altLang="ja-JP" sz="1260" dirty="0">
                  <a:latin typeface="+mj-lt"/>
                </a:rPr>
                <a:t> </a:t>
              </a:r>
              <a:endParaRPr lang="en-US" altLang="en-US" sz="1080" dirty="0">
                <a:latin typeface="+mj-lt"/>
              </a:endParaRPr>
            </a:p>
          </p:txBody>
        </p:sp>
        <p:graphicFrame>
          <p:nvGraphicFramePr>
            <p:cNvPr id="42006" name="Object 6">
              <a:extLst>
                <a:ext uri="{FF2B5EF4-FFF2-40B4-BE49-F238E27FC236}">
                  <a16:creationId xmlns:a16="http://schemas.microsoft.com/office/drawing/2014/main" id="{8CCA913E-96FC-5348-B1B6-4902BE2AF628}"/>
                </a:ext>
              </a:extLst>
            </p:cNvPr>
            <p:cNvGraphicFramePr>
              <a:graphicFrameLocks noChangeAspect="1"/>
            </p:cNvGraphicFramePr>
            <p:nvPr>
              <p:extLst>
                <p:ext uri="{D42A27DB-BD31-4B8C-83A1-F6EECF244321}">
                  <p14:modId xmlns:p14="http://schemas.microsoft.com/office/powerpoint/2010/main" val="2045188512"/>
                </p:ext>
              </p:extLst>
            </p:nvPr>
          </p:nvGraphicFramePr>
          <p:xfrm>
            <a:off x="3685" y="3669"/>
            <a:ext cx="171" cy="228"/>
          </p:xfrm>
          <a:graphic>
            <a:graphicData uri="http://schemas.openxmlformats.org/presentationml/2006/ole">
              <mc:AlternateContent xmlns:mc="http://schemas.openxmlformats.org/markup-compatibility/2006">
                <mc:Choice xmlns:v="urn:schemas-microsoft-com:vml" Requires="v">
                  <p:oleObj name="Equation" r:id="rId3" imgW="152400" imgH="203200" progId="Equation.DSMT4">
                    <p:embed/>
                  </p:oleObj>
                </mc:Choice>
                <mc:Fallback>
                  <p:oleObj name="Equation" r:id="rId3" imgW="152400" imgH="203200" progId="Equation.DSMT4">
                    <p:embed/>
                    <p:pic>
                      <p:nvPicPr>
                        <p:cNvPr id="42006" name="Object 6">
                          <a:extLst>
                            <a:ext uri="{FF2B5EF4-FFF2-40B4-BE49-F238E27FC236}">
                              <a16:creationId xmlns:a16="http://schemas.microsoft.com/office/drawing/2014/main" id="{8CCA913E-96FC-5348-B1B6-4902BE2AF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 y="3669"/>
                          <a:ext cx="171"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aphicFrame>
        <p:nvGraphicFramePr>
          <p:cNvPr id="41992" name="Object 2">
            <a:extLst>
              <a:ext uri="{FF2B5EF4-FFF2-40B4-BE49-F238E27FC236}">
                <a16:creationId xmlns:a16="http://schemas.microsoft.com/office/drawing/2014/main" id="{C9B214A5-DD23-8849-AE57-A3EA93B4DD4E}"/>
              </a:ext>
            </a:extLst>
          </p:cNvPr>
          <p:cNvGraphicFramePr>
            <a:graphicFrameLocks noChangeAspect="1"/>
          </p:cNvGraphicFramePr>
          <p:nvPr/>
        </p:nvGraphicFramePr>
        <p:xfrm>
          <a:off x="4389120" y="2125980"/>
          <a:ext cx="1141572" cy="325755"/>
        </p:xfrm>
        <a:graphic>
          <a:graphicData uri="http://schemas.openxmlformats.org/presentationml/2006/ole">
            <mc:AlternateContent xmlns:mc="http://schemas.openxmlformats.org/markup-compatibility/2006">
              <mc:Choice xmlns:v="urn:schemas-microsoft-com:vml" Requires="v">
                <p:oleObj name="Equation" r:id="rId5" imgW="711200" imgH="203200" progId="Equation.DSMT4">
                  <p:embed/>
                </p:oleObj>
              </mc:Choice>
              <mc:Fallback>
                <p:oleObj name="Equation" r:id="rId5" imgW="711200" imgH="203200" progId="Equation.DSMT4">
                  <p:embed/>
                  <p:pic>
                    <p:nvPicPr>
                      <p:cNvPr id="41992" name="Object 2">
                        <a:extLst>
                          <a:ext uri="{FF2B5EF4-FFF2-40B4-BE49-F238E27FC236}">
                            <a16:creationId xmlns:a16="http://schemas.microsoft.com/office/drawing/2014/main" id="{C9B214A5-DD23-8849-AE57-A3EA93B4DD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120" y="2125980"/>
                        <a:ext cx="1141572" cy="32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1993" name="Object 3">
            <a:extLst>
              <a:ext uri="{FF2B5EF4-FFF2-40B4-BE49-F238E27FC236}">
                <a16:creationId xmlns:a16="http://schemas.microsoft.com/office/drawing/2014/main" id="{88DF8385-82CC-7444-840F-DC516345725D}"/>
              </a:ext>
            </a:extLst>
          </p:cNvPr>
          <p:cNvGraphicFramePr>
            <a:graphicFrameLocks noChangeAspect="1"/>
          </p:cNvGraphicFramePr>
          <p:nvPr>
            <p:extLst>
              <p:ext uri="{D42A27DB-BD31-4B8C-83A1-F6EECF244321}">
                <p14:modId xmlns:p14="http://schemas.microsoft.com/office/powerpoint/2010/main" val="2737340251"/>
              </p:ext>
            </p:extLst>
          </p:nvPr>
        </p:nvGraphicFramePr>
        <p:xfrm>
          <a:off x="988695" y="1790700"/>
          <a:ext cx="2185872" cy="981075"/>
        </p:xfrm>
        <a:graphic>
          <a:graphicData uri="http://schemas.openxmlformats.org/presentationml/2006/ole">
            <mc:AlternateContent xmlns:mc="http://schemas.openxmlformats.org/markup-compatibility/2006">
              <mc:Choice xmlns:v="urn:schemas-microsoft-com:vml" Requires="v">
                <p:oleObj name="Equation" r:id="rId7" imgW="1104900" imgH="495300" progId="Equation.DSMT4">
                  <p:embed/>
                </p:oleObj>
              </mc:Choice>
              <mc:Fallback>
                <p:oleObj name="Equation" r:id="rId7" imgW="1104900" imgH="495300" progId="Equation.DSMT4">
                  <p:embed/>
                  <p:pic>
                    <p:nvPicPr>
                      <p:cNvPr id="41993" name="Object 3">
                        <a:extLst>
                          <a:ext uri="{FF2B5EF4-FFF2-40B4-BE49-F238E27FC236}">
                            <a16:creationId xmlns:a16="http://schemas.microsoft.com/office/drawing/2014/main" id="{88DF8385-82CC-7444-840F-DC51634572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8695" y="1790700"/>
                        <a:ext cx="2185872" cy="981075"/>
                      </a:xfrm>
                      <a:prstGeom prst="rect">
                        <a:avLst/>
                      </a:prstGeom>
                      <a:noFill/>
                      <a:ln>
                        <a:noFill/>
                      </a:ln>
                      <a:effectLst/>
                    </p:spPr>
                  </p:pic>
                </p:oleObj>
              </mc:Fallback>
            </mc:AlternateContent>
          </a:graphicData>
        </a:graphic>
      </p:graphicFrame>
      <p:sp>
        <p:nvSpPr>
          <p:cNvPr id="41994" name="Text Box 22">
            <a:extLst>
              <a:ext uri="{FF2B5EF4-FFF2-40B4-BE49-F238E27FC236}">
                <a16:creationId xmlns:a16="http://schemas.microsoft.com/office/drawing/2014/main" id="{1C656B2B-00F3-AB47-BD41-E8756899E266}"/>
              </a:ext>
            </a:extLst>
          </p:cNvPr>
          <p:cNvSpPr txBox="1">
            <a:spLocks/>
          </p:cNvSpPr>
          <p:nvPr/>
        </p:nvSpPr>
        <p:spPr bwMode="auto">
          <a:xfrm>
            <a:off x="617220" y="4114801"/>
            <a:ext cx="361695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000" dirty="0">
                <a:solidFill>
                  <a:srgbClr val="FF0000"/>
                </a:solidFill>
                <a:latin typeface="Apple Chancery" panose="03020702040506060504" pitchFamily="66" charset="-79"/>
                <a:cs typeface="Apple Chancery" panose="03020702040506060504" pitchFamily="66" charset="-79"/>
              </a:rPr>
              <a:t>Note: </a:t>
            </a:r>
            <a:r>
              <a:rPr lang="en-US" altLang="en-US" sz="2000" dirty="0">
                <a:latin typeface="+mj-lt"/>
              </a:rPr>
              <a:t>The </a:t>
            </a:r>
            <a:r>
              <a:rPr lang="en-US" altLang="en-US" sz="2000" dirty="0">
                <a:solidFill>
                  <a:srgbClr val="081FD1"/>
                </a:solidFill>
                <a:latin typeface="+mj-lt"/>
              </a:rPr>
              <a:t>sign is positive </a:t>
            </a:r>
            <a:r>
              <a:rPr lang="en-US" altLang="en-US" sz="2000" dirty="0">
                <a:latin typeface="+mj-lt"/>
              </a:rPr>
              <a:t>as </a:t>
            </a:r>
            <a:r>
              <a:rPr lang="ja-JP" altLang="en-US" sz="2000">
                <a:latin typeface="+mj-lt"/>
              </a:rPr>
              <a:t>“</a:t>
            </a:r>
            <a:r>
              <a:rPr lang="en-US" altLang="ja-JP" sz="2000" dirty="0">
                <a:latin typeface="+mj-lt"/>
              </a:rPr>
              <a:t>N</a:t>
            </a:r>
            <a:r>
              <a:rPr lang="ja-JP" altLang="en-US" sz="2000">
                <a:latin typeface="+mj-lt"/>
              </a:rPr>
              <a:t>”</a:t>
            </a:r>
            <a:r>
              <a:rPr lang="en-US" altLang="ja-JP" sz="2000" dirty="0">
                <a:latin typeface="+mj-lt"/>
              </a:rPr>
              <a:t> makes the ladder want to rotate counterclockwise, relative to the point of contact on the floor.</a:t>
            </a:r>
            <a:endParaRPr lang="en-US" altLang="en-US" sz="1100" dirty="0">
              <a:latin typeface="+mj-lt"/>
            </a:endParaRPr>
          </a:p>
        </p:txBody>
      </p:sp>
      <p:sp>
        <p:nvSpPr>
          <p:cNvPr id="41995" name="Line 23">
            <a:extLst>
              <a:ext uri="{FF2B5EF4-FFF2-40B4-BE49-F238E27FC236}">
                <a16:creationId xmlns:a16="http://schemas.microsoft.com/office/drawing/2014/main" id="{1B0BBC42-2292-D24B-B50C-1245B893AF8E}"/>
              </a:ext>
            </a:extLst>
          </p:cNvPr>
          <p:cNvSpPr>
            <a:spLocks noChangeShapeType="1"/>
          </p:cNvSpPr>
          <p:nvPr/>
        </p:nvSpPr>
        <p:spPr bwMode="auto">
          <a:xfrm>
            <a:off x="4937760" y="822960"/>
            <a:ext cx="4183380"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41996" name="Line 24">
            <a:extLst>
              <a:ext uri="{FF2B5EF4-FFF2-40B4-BE49-F238E27FC236}">
                <a16:creationId xmlns:a16="http://schemas.microsoft.com/office/drawing/2014/main" id="{A6E2D7DD-7C34-0046-AAED-5C5D5702547B}"/>
              </a:ext>
            </a:extLst>
          </p:cNvPr>
          <p:cNvSpPr>
            <a:spLocks noChangeShapeType="1"/>
          </p:cNvSpPr>
          <p:nvPr/>
        </p:nvSpPr>
        <p:spPr bwMode="auto">
          <a:xfrm flipV="1">
            <a:off x="5623560" y="754380"/>
            <a:ext cx="1577340" cy="370332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41997" name="Line 25">
            <a:extLst>
              <a:ext uri="{FF2B5EF4-FFF2-40B4-BE49-F238E27FC236}">
                <a16:creationId xmlns:a16="http://schemas.microsoft.com/office/drawing/2014/main" id="{415AEE60-4457-924C-945B-D6FEEE07C9BE}"/>
              </a:ext>
            </a:extLst>
          </p:cNvPr>
          <p:cNvSpPr>
            <a:spLocks noChangeShapeType="1"/>
          </p:cNvSpPr>
          <p:nvPr/>
        </p:nvSpPr>
        <p:spPr bwMode="auto">
          <a:xfrm flipV="1">
            <a:off x="5623560" y="822960"/>
            <a:ext cx="0" cy="36347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41998" name="Line 26">
            <a:extLst>
              <a:ext uri="{FF2B5EF4-FFF2-40B4-BE49-F238E27FC236}">
                <a16:creationId xmlns:a16="http://schemas.microsoft.com/office/drawing/2014/main" id="{95C4D517-D331-034B-8DC2-CD5913BB1462}"/>
              </a:ext>
            </a:extLst>
          </p:cNvPr>
          <p:cNvSpPr>
            <a:spLocks noChangeShapeType="1"/>
          </p:cNvSpPr>
          <p:nvPr/>
        </p:nvSpPr>
        <p:spPr bwMode="auto">
          <a:xfrm>
            <a:off x="5623560" y="4457700"/>
            <a:ext cx="1577340"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41999" name="Arc 27">
            <a:extLst>
              <a:ext uri="{FF2B5EF4-FFF2-40B4-BE49-F238E27FC236}">
                <a16:creationId xmlns:a16="http://schemas.microsoft.com/office/drawing/2014/main" id="{ABAC34AB-9F85-1A40-B006-1070900E2EB6}"/>
              </a:ext>
            </a:extLst>
          </p:cNvPr>
          <p:cNvSpPr>
            <a:spLocks/>
          </p:cNvSpPr>
          <p:nvPr/>
        </p:nvSpPr>
        <p:spPr bwMode="auto">
          <a:xfrm>
            <a:off x="5760720" y="4114800"/>
            <a:ext cx="342900" cy="342900"/>
          </a:xfrm>
          <a:custGeom>
            <a:avLst/>
            <a:gdLst>
              <a:gd name="T0" fmla="*/ 0 w 21600"/>
              <a:gd name="T1" fmla="*/ 0 h 21600"/>
              <a:gd name="T2" fmla="*/ 118540689 w 21600"/>
              <a:gd name="T3" fmla="*/ 118540689 h 21600"/>
              <a:gd name="T4" fmla="*/ 0 w 21600"/>
              <a:gd name="T5" fmla="*/ 1185406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42000" name="Object 4">
            <a:extLst>
              <a:ext uri="{FF2B5EF4-FFF2-40B4-BE49-F238E27FC236}">
                <a16:creationId xmlns:a16="http://schemas.microsoft.com/office/drawing/2014/main" id="{6035FBA9-67A0-8D49-AC4B-D379E2BA9EBA}"/>
              </a:ext>
            </a:extLst>
          </p:cNvPr>
          <p:cNvGraphicFramePr>
            <a:graphicFrameLocks noChangeAspect="1"/>
          </p:cNvGraphicFramePr>
          <p:nvPr/>
        </p:nvGraphicFramePr>
        <p:xfrm>
          <a:off x="6103620" y="4114800"/>
          <a:ext cx="204312" cy="284322"/>
        </p:xfrm>
        <a:graphic>
          <a:graphicData uri="http://schemas.openxmlformats.org/presentationml/2006/ole">
            <mc:AlternateContent xmlns:mc="http://schemas.openxmlformats.org/markup-compatibility/2006">
              <mc:Choice xmlns:v="urn:schemas-microsoft-com:vml" Requires="v">
                <p:oleObj name="Equation" r:id="rId9" imgW="127000" imgH="177800" progId="Equation.DSMT4">
                  <p:embed/>
                </p:oleObj>
              </mc:Choice>
              <mc:Fallback>
                <p:oleObj name="Equation" r:id="rId9" imgW="127000" imgH="177800" progId="Equation.DSMT4">
                  <p:embed/>
                  <p:pic>
                    <p:nvPicPr>
                      <p:cNvPr id="42000" name="Object 4">
                        <a:extLst>
                          <a:ext uri="{FF2B5EF4-FFF2-40B4-BE49-F238E27FC236}">
                            <a16:creationId xmlns:a16="http://schemas.microsoft.com/office/drawing/2014/main" id="{6035FBA9-67A0-8D49-AC4B-D379E2BA9E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3620" y="4114800"/>
                        <a:ext cx="204312" cy="284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2001" name="Arc 29">
            <a:extLst>
              <a:ext uri="{FF2B5EF4-FFF2-40B4-BE49-F238E27FC236}">
                <a16:creationId xmlns:a16="http://schemas.microsoft.com/office/drawing/2014/main" id="{5566870A-D2AB-AB4B-969F-972648C8E664}"/>
              </a:ext>
            </a:extLst>
          </p:cNvPr>
          <p:cNvSpPr>
            <a:spLocks/>
          </p:cNvSpPr>
          <p:nvPr/>
        </p:nvSpPr>
        <p:spPr bwMode="auto">
          <a:xfrm rot="10352875">
            <a:off x="6652260" y="822960"/>
            <a:ext cx="342900" cy="342900"/>
          </a:xfrm>
          <a:custGeom>
            <a:avLst/>
            <a:gdLst>
              <a:gd name="T0" fmla="*/ 0 w 21600"/>
              <a:gd name="T1" fmla="*/ 0 h 21600"/>
              <a:gd name="T2" fmla="*/ 118540689 w 21600"/>
              <a:gd name="T3" fmla="*/ 118540689 h 21600"/>
              <a:gd name="T4" fmla="*/ 0 w 21600"/>
              <a:gd name="T5" fmla="*/ 1185406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20"/>
          </a:p>
        </p:txBody>
      </p:sp>
      <p:graphicFrame>
        <p:nvGraphicFramePr>
          <p:cNvPr id="42002" name="Object 5">
            <a:extLst>
              <a:ext uri="{FF2B5EF4-FFF2-40B4-BE49-F238E27FC236}">
                <a16:creationId xmlns:a16="http://schemas.microsoft.com/office/drawing/2014/main" id="{DA911D08-4B38-D545-BCF1-94FB4EFC227B}"/>
              </a:ext>
            </a:extLst>
          </p:cNvPr>
          <p:cNvGraphicFramePr>
            <a:graphicFrameLocks noChangeAspect="1"/>
          </p:cNvGraphicFramePr>
          <p:nvPr/>
        </p:nvGraphicFramePr>
        <p:xfrm>
          <a:off x="6446520" y="891540"/>
          <a:ext cx="204312" cy="284322"/>
        </p:xfrm>
        <a:graphic>
          <a:graphicData uri="http://schemas.openxmlformats.org/presentationml/2006/ole">
            <mc:AlternateContent xmlns:mc="http://schemas.openxmlformats.org/markup-compatibility/2006">
              <mc:Choice xmlns:v="urn:schemas-microsoft-com:vml" Requires="v">
                <p:oleObj name="Equation" r:id="rId11" imgW="127000" imgH="177800" progId="Equation.DSMT4">
                  <p:embed/>
                </p:oleObj>
              </mc:Choice>
              <mc:Fallback>
                <p:oleObj name="Equation" r:id="rId11" imgW="127000" imgH="177800" progId="Equation.DSMT4">
                  <p:embed/>
                  <p:pic>
                    <p:nvPicPr>
                      <p:cNvPr id="42002" name="Object 5">
                        <a:extLst>
                          <a:ext uri="{FF2B5EF4-FFF2-40B4-BE49-F238E27FC236}">
                            <a16:creationId xmlns:a16="http://schemas.microsoft.com/office/drawing/2014/main" id="{DA911D08-4B38-D545-BCF1-94FB4EFC22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6520" y="891540"/>
                        <a:ext cx="204312" cy="284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2003" name="Rectangle 21">
            <a:extLst>
              <a:ext uri="{FF2B5EF4-FFF2-40B4-BE49-F238E27FC236}">
                <a16:creationId xmlns:a16="http://schemas.microsoft.com/office/drawing/2014/main" id="{CF9A0E1C-D7E9-2244-8FC1-3F08449CCB2E}"/>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42004" name="TextBox 22">
            <a:extLst>
              <a:ext uri="{FF2B5EF4-FFF2-40B4-BE49-F238E27FC236}">
                <a16:creationId xmlns:a16="http://schemas.microsoft.com/office/drawing/2014/main" id="{E2CBD1A7-292C-D249-AE41-510660F7508E}"/>
              </a:ext>
            </a:extLst>
          </p:cNvPr>
          <p:cNvSpPr txBox="1">
            <a:spLocks noChangeArrowheads="1"/>
          </p:cNvSpPr>
          <p:nvPr/>
        </p:nvSpPr>
        <p:spPr bwMode="auto">
          <a:xfrm>
            <a:off x="8615363"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28.)</a:t>
            </a:r>
          </a:p>
        </p:txBody>
      </p:sp>
    </p:spTree>
    <p:extLst>
      <p:ext uri="{BB962C8B-B14F-4D97-AF65-F5344CB8AC3E}">
        <p14:creationId xmlns:p14="http://schemas.microsoft.com/office/powerpoint/2010/main" val="877919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3">
            <a:extLst>
              <a:ext uri="{FF2B5EF4-FFF2-40B4-BE49-F238E27FC236}">
                <a16:creationId xmlns:a16="http://schemas.microsoft.com/office/drawing/2014/main" id="{7046700F-1BEE-514C-B64C-72EDF88CA190}"/>
              </a:ext>
            </a:extLst>
          </p:cNvPr>
          <p:cNvSpPr txBox="1">
            <a:spLocks/>
          </p:cNvSpPr>
          <p:nvPr/>
        </p:nvSpPr>
        <p:spPr bwMode="auto">
          <a:xfrm>
            <a:off x="278297" y="295892"/>
            <a:ext cx="83193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400" dirty="0">
                <a:solidFill>
                  <a:srgbClr val="FF0000"/>
                </a:solidFill>
                <a:latin typeface="Apple Chancery" panose="03020702040506060504" pitchFamily="66" charset="-79"/>
                <a:cs typeface="Apple Chancery" panose="03020702040506060504" pitchFamily="66" charset="-79"/>
              </a:rPr>
              <a:t>You wouldn’t do </a:t>
            </a:r>
            <a:r>
              <a:rPr lang="en-US" altLang="en-US" sz="2000" dirty="0">
                <a:latin typeface="+mj-lt"/>
              </a:rPr>
              <a:t>all of those torque calculations separately on a test.  You’d just write out what’s found below.  Doing that yields:</a:t>
            </a:r>
          </a:p>
        </p:txBody>
      </p:sp>
      <p:grpSp>
        <p:nvGrpSpPr>
          <p:cNvPr id="44034" name="Group 14">
            <a:extLst>
              <a:ext uri="{FF2B5EF4-FFF2-40B4-BE49-F238E27FC236}">
                <a16:creationId xmlns:a16="http://schemas.microsoft.com/office/drawing/2014/main" id="{8BB0161F-A693-F649-8BBD-A76D8D2453E3}"/>
              </a:ext>
            </a:extLst>
          </p:cNvPr>
          <p:cNvGrpSpPr>
            <a:grpSpLocks/>
          </p:cNvGrpSpPr>
          <p:nvPr/>
        </p:nvGrpSpPr>
        <p:grpSpPr bwMode="auto">
          <a:xfrm>
            <a:off x="754380" y="1165860"/>
            <a:ext cx="812959" cy="427197"/>
            <a:chOff x="288" y="672"/>
            <a:chExt cx="569" cy="299"/>
          </a:xfrm>
        </p:grpSpPr>
        <p:graphicFrame>
          <p:nvGraphicFramePr>
            <p:cNvPr id="44039" name="Object 3">
              <a:extLst>
                <a:ext uri="{FF2B5EF4-FFF2-40B4-BE49-F238E27FC236}">
                  <a16:creationId xmlns:a16="http://schemas.microsoft.com/office/drawing/2014/main" id="{E50CC938-E3EF-3C41-959E-E8E94286E846}"/>
                </a:ext>
              </a:extLst>
            </p:cNvPr>
            <p:cNvGraphicFramePr>
              <a:graphicFrameLocks noChangeAspect="1"/>
            </p:cNvGraphicFramePr>
            <p:nvPr/>
          </p:nvGraphicFramePr>
          <p:xfrm>
            <a:off x="288" y="672"/>
            <a:ext cx="569" cy="299"/>
          </p:xfrm>
          <a:graphic>
            <a:graphicData uri="http://schemas.openxmlformats.org/presentationml/2006/ole">
              <mc:AlternateContent xmlns:mc="http://schemas.openxmlformats.org/markup-compatibility/2006">
                <mc:Choice xmlns:v="urn:schemas-microsoft-com:vml" Requires="v">
                  <p:oleObj name="Equation" r:id="rId3" imgW="508000" imgH="266700" progId="Equation.DSMT4">
                    <p:embed/>
                  </p:oleObj>
                </mc:Choice>
                <mc:Fallback>
                  <p:oleObj name="Equation" r:id="rId3" imgW="508000" imgH="266700" progId="Equation.DSMT4">
                    <p:embed/>
                    <p:pic>
                      <p:nvPicPr>
                        <p:cNvPr id="44039" name="Object 3">
                          <a:extLst>
                            <a:ext uri="{FF2B5EF4-FFF2-40B4-BE49-F238E27FC236}">
                              <a16:creationId xmlns:a16="http://schemas.microsoft.com/office/drawing/2014/main" id="{E50CC938-E3EF-3C41-959E-E8E94286E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672"/>
                          <a:ext cx="569" cy="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40" name="Line 16">
              <a:extLst>
                <a:ext uri="{FF2B5EF4-FFF2-40B4-BE49-F238E27FC236}">
                  <a16:creationId xmlns:a16="http://schemas.microsoft.com/office/drawing/2014/main" id="{511FB5A6-1831-C14D-9FE2-104278875B18}"/>
                </a:ext>
              </a:extLst>
            </p:cNvPr>
            <p:cNvSpPr>
              <a:spLocks noChangeShapeType="1"/>
            </p:cNvSpPr>
            <p:nvPr/>
          </p:nvSpPr>
          <p:spPr bwMode="auto">
            <a:xfrm>
              <a:off x="288" y="96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grpSp>
      <p:graphicFrame>
        <p:nvGraphicFramePr>
          <p:cNvPr id="44035" name="Object 2">
            <a:extLst>
              <a:ext uri="{FF2B5EF4-FFF2-40B4-BE49-F238E27FC236}">
                <a16:creationId xmlns:a16="http://schemas.microsoft.com/office/drawing/2014/main" id="{2232CACD-5BFE-E54A-9607-6B38031F555A}"/>
              </a:ext>
            </a:extLst>
          </p:cNvPr>
          <p:cNvGraphicFramePr>
            <a:graphicFrameLocks noChangeAspect="1"/>
          </p:cNvGraphicFramePr>
          <p:nvPr/>
        </p:nvGraphicFramePr>
        <p:xfrm>
          <a:off x="1040130" y="1783080"/>
          <a:ext cx="6607969" cy="2767489"/>
        </p:xfrm>
        <a:graphic>
          <a:graphicData uri="http://schemas.openxmlformats.org/presentationml/2006/ole">
            <mc:AlternateContent xmlns:mc="http://schemas.openxmlformats.org/markup-compatibility/2006">
              <mc:Choice xmlns:v="urn:schemas-microsoft-com:vml" Requires="v">
                <p:oleObj name="Equation" r:id="rId5" imgW="4343400" imgH="1816100" progId="Equation.DSMT4">
                  <p:embed/>
                </p:oleObj>
              </mc:Choice>
              <mc:Fallback>
                <p:oleObj name="Equation" r:id="rId5" imgW="4343400" imgH="1816100" progId="Equation.DSMT4">
                  <p:embed/>
                  <p:pic>
                    <p:nvPicPr>
                      <p:cNvPr id="44035" name="Object 2">
                        <a:extLst>
                          <a:ext uri="{FF2B5EF4-FFF2-40B4-BE49-F238E27FC236}">
                            <a16:creationId xmlns:a16="http://schemas.microsoft.com/office/drawing/2014/main" id="{2232CACD-5BFE-E54A-9607-6B38031F55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130" y="1783080"/>
                        <a:ext cx="6607969" cy="2767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36" name="Text Box 18">
            <a:extLst>
              <a:ext uri="{FF2B5EF4-FFF2-40B4-BE49-F238E27FC236}">
                <a16:creationId xmlns:a16="http://schemas.microsoft.com/office/drawing/2014/main" id="{A6207D3E-4341-7942-ABD0-09632518AE64}"/>
              </a:ext>
            </a:extLst>
          </p:cNvPr>
          <p:cNvSpPr txBox="1">
            <a:spLocks/>
          </p:cNvSpPr>
          <p:nvPr/>
        </p:nvSpPr>
        <p:spPr bwMode="auto">
          <a:xfrm>
            <a:off x="204534" y="4804544"/>
            <a:ext cx="873493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algn="l" eaLnBrk="1" hangingPunct="1"/>
            <a:r>
              <a:rPr lang="en-US" altLang="en-US" sz="2800" dirty="0">
                <a:solidFill>
                  <a:srgbClr val="FF0000"/>
                </a:solidFill>
                <a:latin typeface="Apple Chancery" panose="03020702040506060504" pitchFamily="66" charset="-79"/>
                <a:cs typeface="Apple Chancery" panose="03020702040506060504" pitchFamily="66" charset="-79"/>
              </a:rPr>
              <a:t>Bottom line:</a:t>
            </a:r>
            <a:r>
              <a:rPr lang="en-US" altLang="en-US" sz="2000" dirty="0">
                <a:latin typeface="+mj-lt"/>
              </a:rPr>
              <a:t> This expression for </a:t>
            </a:r>
            <a:r>
              <a:rPr lang="ja-JP" altLang="en-US" sz="2000">
                <a:latin typeface="+mj-lt"/>
              </a:rPr>
              <a:t>“</a:t>
            </a:r>
            <a:r>
              <a:rPr lang="en-US" altLang="ja-JP" sz="2000" dirty="0">
                <a:latin typeface="+mj-lt"/>
              </a:rPr>
              <a:t>N</a:t>
            </a:r>
            <a:r>
              <a:rPr lang="ja-JP" altLang="en-US" sz="2000">
                <a:latin typeface="+mj-lt"/>
              </a:rPr>
              <a:t>”</a:t>
            </a:r>
            <a:r>
              <a:rPr lang="en-US" altLang="ja-JP" sz="2000" dirty="0">
                <a:latin typeface="+mj-lt"/>
              </a:rPr>
              <a:t> is exactly what we got when we summed up the forces in both the </a:t>
            </a:r>
            <a:r>
              <a:rPr lang="ja-JP" altLang="en-US" sz="2000">
                <a:latin typeface="+mj-lt"/>
              </a:rPr>
              <a:t>“</a:t>
            </a:r>
            <a:r>
              <a:rPr lang="en-US" altLang="ja-JP" sz="2000" dirty="0">
                <a:latin typeface="+mj-lt"/>
              </a:rPr>
              <a:t>x</a:t>
            </a:r>
            <a:r>
              <a:rPr lang="ja-JP" altLang="en-US" sz="2000">
                <a:latin typeface="+mj-lt"/>
              </a:rPr>
              <a:t>”</a:t>
            </a:r>
            <a:r>
              <a:rPr lang="en-US" altLang="ja-JP" sz="2000" dirty="0">
                <a:latin typeface="+mj-lt"/>
              </a:rPr>
              <a:t> and </a:t>
            </a:r>
            <a:r>
              <a:rPr lang="ja-JP" altLang="en-US" sz="2000">
                <a:latin typeface="+mj-lt"/>
              </a:rPr>
              <a:t>“</a:t>
            </a:r>
            <a:r>
              <a:rPr lang="en-US" altLang="ja-JP" sz="2000" dirty="0">
                <a:latin typeface="+mj-lt"/>
              </a:rPr>
              <a:t>y</a:t>
            </a:r>
            <a:r>
              <a:rPr lang="ja-JP" altLang="en-US" sz="2000">
                <a:latin typeface="+mj-lt"/>
              </a:rPr>
              <a:t>”</a:t>
            </a:r>
            <a:r>
              <a:rPr lang="en-US" altLang="ja-JP" sz="2000" dirty="0">
                <a:latin typeface="+mj-lt"/>
              </a:rPr>
              <a:t> directions, and then summed up the torques about the </a:t>
            </a:r>
            <a:r>
              <a:rPr lang="ja-JP" altLang="en-US" sz="2000">
                <a:latin typeface="+mj-lt"/>
              </a:rPr>
              <a:t>“</a:t>
            </a:r>
            <a:r>
              <a:rPr lang="en-US" altLang="ja-JP" sz="2000" dirty="0">
                <a:latin typeface="+mj-lt"/>
              </a:rPr>
              <a:t>center of mass</a:t>
            </a:r>
            <a:r>
              <a:rPr lang="ja-JP" altLang="en-US" sz="2000">
                <a:latin typeface="+mj-lt"/>
              </a:rPr>
              <a:t>”</a:t>
            </a:r>
            <a:r>
              <a:rPr lang="en-US" altLang="ja-JP" sz="2000" dirty="0">
                <a:latin typeface="+mj-lt"/>
              </a:rPr>
              <a:t> . . . except that has fewer steps and is easier . . .  </a:t>
            </a:r>
            <a:endParaRPr lang="en-US" altLang="en-US" sz="2000" dirty="0">
              <a:latin typeface="+mj-lt"/>
            </a:endParaRPr>
          </a:p>
        </p:txBody>
      </p:sp>
      <p:sp>
        <p:nvSpPr>
          <p:cNvPr id="44037" name="Rectangle 7">
            <a:extLst>
              <a:ext uri="{FF2B5EF4-FFF2-40B4-BE49-F238E27FC236}">
                <a16:creationId xmlns:a16="http://schemas.microsoft.com/office/drawing/2014/main" id="{373F0963-5C40-4C42-871F-383060100B46}"/>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endParaRPr lang="en-US" altLang="en-US" sz="2880"/>
          </a:p>
        </p:txBody>
      </p:sp>
      <p:sp>
        <p:nvSpPr>
          <p:cNvPr id="44038" name="TextBox 8">
            <a:extLst>
              <a:ext uri="{FF2B5EF4-FFF2-40B4-BE49-F238E27FC236}">
                <a16:creationId xmlns:a16="http://schemas.microsoft.com/office/drawing/2014/main" id="{D533711C-7590-AE45-A976-D39DD2FB4983}"/>
              </a:ext>
            </a:extLst>
          </p:cNvPr>
          <p:cNvSpPr txBox="1">
            <a:spLocks noChangeArrowheads="1"/>
          </p:cNvSpPr>
          <p:nvPr/>
        </p:nvSpPr>
        <p:spPr bwMode="auto">
          <a:xfrm>
            <a:off x="8615363" y="6515100"/>
            <a:ext cx="39786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1pPr>
            <a:lvl2pPr marL="742950" indent="-28575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2pPr>
            <a:lvl3pPr marL="11430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3pPr>
            <a:lvl4pPr marL="16002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4pPr>
            <a:lvl5pPr marL="2057400" indent="-228600" eaLnBrk="0" hangingPunct="0">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5pPr>
            <a:lvl6pPr marL="25146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6pPr>
            <a:lvl7pPr marL="29718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7pPr>
            <a:lvl8pPr marL="34290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8pPr>
            <a:lvl9pPr marL="3886200" indent="-228600" algn="ctr" eaLnBrk="0" fontAlgn="base" hangingPunct="0">
              <a:spcBef>
                <a:spcPct val="0"/>
              </a:spcBef>
              <a:spcAft>
                <a:spcPct val="0"/>
              </a:spcAft>
              <a:defRPr sz="3200">
                <a:solidFill>
                  <a:srgbClr val="000000"/>
                </a:solidFill>
                <a:latin typeface="Gill Sans" panose="020B0502020104020203" pitchFamily="34" charset="-79"/>
                <a:ea typeface="ＭＳ Ｐゴシック" panose="020B0600070205080204" pitchFamily="34" charset="-128"/>
                <a:sym typeface="Gill Sans" panose="020B0502020104020203" pitchFamily="34" charset="-79"/>
              </a:defRPr>
            </a:lvl9pPr>
          </a:lstStyle>
          <a:p>
            <a:pPr eaLnBrk="1" hangingPunct="1"/>
            <a:r>
              <a:rPr lang="en-US" altLang="en-US" sz="1080" dirty="0"/>
              <a:t>29.)</a:t>
            </a:r>
          </a:p>
        </p:txBody>
      </p:sp>
    </p:spTree>
    <p:extLst>
      <p:ext uri="{BB962C8B-B14F-4D97-AF65-F5344CB8AC3E}">
        <p14:creationId xmlns:p14="http://schemas.microsoft.com/office/powerpoint/2010/main" val="429516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9" name="Object 7"/>
          <p:cNvGraphicFramePr>
            <a:graphicFrameLocks noChangeAspect="1"/>
          </p:cNvGraphicFramePr>
          <p:nvPr>
            <p:extLst>
              <p:ext uri="{D42A27DB-BD31-4B8C-83A1-F6EECF244321}">
                <p14:modId xmlns:p14="http://schemas.microsoft.com/office/powerpoint/2010/main" val="381532730"/>
              </p:ext>
            </p:extLst>
          </p:nvPr>
        </p:nvGraphicFramePr>
        <p:xfrm>
          <a:off x="5618751" y="2889703"/>
          <a:ext cx="1158875" cy="419100"/>
        </p:xfrm>
        <a:graphic>
          <a:graphicData uri="http://schemas.openxmlformats.org/presentationml/2006/ole">
            <mc:AlternateContent xmlns:mc="http://schemas.openxmlformats.org/markup-compatibility/2006">
              <mc:Choice xmlns:v="urn:schemas-microsoft-com:vml" Requires="v">
                <p:oleObj name="Equation" r:id="rId2" imgW="635000" imgH="228600" progId="Equation.DSMT4">
                  <p:embed/>
                </p:oleObj>
              </mc:Choice>
              <mc:Fallback>
                <p:oleObj name="Equation" r:id="rId2" imgW="635000" imgH="228600" progId="Equation.DSMT4">
                  <p:embed/>
                  <p:pic>
                    <p:nvPicPr>
                      <p:cNvPr id="136199" name="Object 7"/>
                      <p:cNvPicPr>
                        <a:picLocks noChangeAspect="1" noChangeArrowheads="1"/>
                      </p:cNvPicPr>
                      <p:nvPr/>
                    </p:nvPicPr>
                    <p:blipFill>
                      <a:blip r:embed="rId3"/>
                      <a:srcRect/>
                      <a:stretch>
                        <a:fillRect/>
                      </a:stretch>
                    </p:blipFill>
                    <p:spPr bwMode="auto">
                      <a:xfrm>
                        <a:off x="5618751" y="2889703"/>
                        <a:ext cx="1158875" cy="419100"/>
                      </a:xfrm>
                      <a:prstGeom prst="rect">
                        <a:avLst/>
                      </a:prstGeom>
                      <a:noFill/>
                      <a:ln>
                        <a:noFill/>
                      </a:ln>
                      <a:effectLst/>
                    </p:spPr>
                  </p:pic>
                </p:oleObj>
              </mc:Fallback>
            </mc:AlternateContent>
          </a:graphicData>
        </a:graphic>
      </p:graphicFrame>
      <p:grpSp>
        <p:nvGrpSpPr>
          <p:cNvPr id="3" name="Group 2"/>
          <p:cNvGrpSpPr/>
          <p:nvPr/>
        </p:nvGrpSpPr>
        <p:grpSpPr>
          <a:xfrm>
            <a:off x="1244599" y="124305"/>
            <a:ext cx="7315200" cy="2113741"/>
            <a:chOff x="742950" y="124305"/>
            <a:chExt cx="8069580" cy="2331720"/>
          </a:xfrm>
        </p:grpSpPr>
        <p:grpSp>
          <p:nvGrpSpPr>
            <p:cNvPr id="136200" name="Group 2"/>
            <p:cNvGrpSpPr>
              <a:grpSpLocks/>
            </p:cNvGrpSpPr>
            <p:nvPr/>
          </p:nvGrpSpPr>
          <p:grpSpPr bwMode="auto">
            <a:xfrm>
              <a:off x="742950" y="947265"/>
              <a:ext cx="6103620" cy="1508760"/>
              <a:chOff x="912" y="1680"/>
              <a:chExt cx="4272" cy="1056"/>
            </a:xfrm>
          </p:grpSpPr>
          <p:sp>
            <p:nvSpPr>
              <p:cNvPr id="136211" name="Rectangle 3"/>
              <p:cNvSpPr>
                <a:spLocks/>
              </p:cNvSpPr>
              <p:nvPr/>
            </p:nvSpPr>
            <p:spPr bwMode="auto">
              <a:xfrm>
                <a:off x="1872" y="2064"/>
                <a:ext cx="3312" cy="336"/>
              </a:xfrm>
              <a:prstGeom prst="rect">
                <a:avLst/>
              </a:prstGeom>
              <a:solidFill>
                <a:srgbClr val="FCFF23"/>
              </a:solidFill>
              <a:ln w="25400">
                <a:solidFill>
                  <a:srgbClr val="000000"/>
                </a:solidFill>
                <a:miter lim="800000"/>
                <a:headEnd/>
                <a:tailEnd/>
              </a:ln>
            </p:spPr>
            <p:txBody>
              <a:bodyPr wrap="none" anchor="ctr"/>
              <a:lstStyle/>
              <a:p>
                <a:endParaRPr lang="en-US"/>
              </a:p>
            </p:txBody>
          </p:sp>
          <p:sp>
            <p:nvSpPr>
              <p:cNvPr id="136212" name="Oval 4"/>
              <p:cNvSpPr>
                <a:spLocks/>
              </p:cNvSpPr>
              <p:nvPr/>
            </p:nvSpPr>
            <p:spPr bwMode="auto">
              <a:xfrm>
                <a:off x="960" y="1680"/>
                <a:ext cx="960" cy="1056"/>
              </a:xfrm>
              <a:prstGeom prst="ellipse">
                <a:avLst/>
              </a:prstGeom>
              <a:solidFill>
                <a:srgbClr val="FCFF23"/>
              </a:solidFill>
              <a:ln w="25400">
                <a:solidFill>
                  <a:srgbClr val="000000"/>
                </a:solidFill>
                <a:round/>
                <a:headEnd/>
                <a:tailEnd/>
              </a:ln>
            </p:spPr>
            <p:txBody>
              <a:bodyPr wrap="none" anchor="ctr"/>
              <a:lstStyle/>
              <a:p>
                <a:endParaRPr lang="en-US"/>
              </a:p>
            </p:txBody>
          </p:sp>
          <p:sp>
            <p:nvSpPr>
              <p:cNvPr id="136213" name="Rectangle 5"/>
              <p:cNvSpPr>
                <a:spLocks/>
              </p:cNvSpPr>
              <p:nvPr/>
            </p:nvSpPr>
            <p:spPr bwMode="auto">
              <a:xfrm>
                <a:off x="912" y="2064"/>
                <a:ext cx="192" cy="336"/>
              </a:xfrm>
              <a:prstGeom prst="rect">
                <a:avLst/>
              </a:prstGeom>
              <a:solidFill>
                <a:schemeClr val="bg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en-US"/>
              </a:p>
            </p:txBody>
          </p:sp>
          <p:sp>
            <p:nvSpPr>
              <p:cNvPr id="136214" name="Line 6"/>
              <p:cNvSpPr>
                <a:spLocks noChangeShapeType="1"/>
              </p:cNvSpPr>
              <p:nvPr/>
            </p:nvSpPr>
            <p:spPr bwMode="auto">
              <a:xfrm>
                <a:off x="960" y="2064"/>
                <a:ext cx="48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6215" name="Line 7"/>
              <p:cNvSpPr>
                <a:spLocks noChangeShapeType="1"/>
              </p:cNvSpPr>
              <p:nvPr/>
            </p:nvSpPr>
            <p:spPr bwMode="auto">
              <a:xfrm>
                <a:off x="960" y="2400"/>
                <a:ext cx="48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6216" name="Line 8"/>
              <p:cNvSpPr>
                <a:spLocks noChangeShapeType="1"/>
              </p:cNvSpPr>
              <p:nvPr/>
            </p:nvSpPr>
            <p:spPr bwMode="auto">
              <a:xfrm flipV="1">
                <a:off x="1440" y="2064"/>
                <a:ext cx="0" cy="336"/>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6217" name="Rectangle 9"/>
              <p:cNvSpPr>
                <a:spLocks/>
              </p:cNvSpPr>
              <p:nvPr/>
            </p:nvSpPr>
            <p:spPr bwMode="auto">
              <a:xfrm>
                <a:off x="1104" y="2064"/>
                <a:ext cx="336" cy="336"/>
              </a:xfrm>
              <a:prstGeom prst="rect">
                <a:avLst/>
              </a:prstGeom>
              <a:solidFill>
                <a:srgbClr val="119922"/>
              </a:solidFill>
              <a:ln w="25400">
                <a:solidFill>
                  <a:srgbClr val="000000"/>
                </a:solidFill>
                <a:miter lim="800000"/>
                <a:headEnd/>
                <a:tailEnd/>
              </a:ln>
            </p:spPr>
            <p:txBody>
              <a:bodyPr wrap="none" anchor="ctr"/>
              <a:lstStyle/>
              <a:p>
                <a:endParaRPr lang="en-US"/>
              </a:p>
            </p:txBody>
          </p:sp>
        </p:grpSp>
        <p:sp>
          <p:nvSpPr>
            <p:cNvPr id="136201" name="Line 10"/>
            <p:cNvSpPr>
              <a:spLocks noChangeShapeType="1"/>
            </p:cNvSpPr>
            <p:nvPr/>
          </p:nvSpPr>
          <p:spPr bwMode="auto">
            <a:xfrm>
              <a:off x="1223010" y="1701645"/>
              <a:ext cx="4183380" cy="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36202" name="Line 11"/>
            <p:cNvSpPr>
              <a:spLocks noChangeShapeType="1"/>
            </p:cNvSpPr>
            <p:nvPr/>
          </p:nvSpPr>
          <p:spPr bwMode="auto">
            <a:xfrm flipV="1">
              <a:off x="5406390" y="124305"/>
              <a:ext cx="2125980" cy="1577340"/>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36203" name="Line 12"/>
            <p:cNvSpPr>
              <a:spLocks noChangeShapeType="1"/>
            </p:cNvSpPr>
            <p:nvPr/>
          </p:nvSpPr>
          <p:spPr bwMode="auto">
            <a:xfrm>
              <a:off x="5474970" y="1701645"/>
              <a:ext cx="2057400" cy="0"/>
            </a:xfrm>
            <a:prstGeom prst="line">
              <a:avLst/>
            </a:prstGeom>
            <a:noFill/>
            <a:ln w="38100">
              <a:solidFill>
                <a:srgbClr val="000000"/>
              </a:solidFill>
              <a:prstDash val="dash"/>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36204" name="Line 13"/>
            <p:cNvSpPr>
              <a:spLocks noChangeShapeType="1"/>
            </p:cNvSpPr>
            <p:nvPr/>
          </p:nvSpPr>
          <p:spPr bwMode="auto">
            <a:xfrm flipV="1">
              <a:off x="7532370" y="261465"/>
              <a:ext cx="0" cy="1371600"/>
            </a:xfrm>
            <a:prstGeom prst="line">
              <a:avLst/>
            </a:prstGeom>
            <a:noFill/>
            <a:ln w="38100">
              <a:solidFill>
                <a:srgbClr val="FF0000"/>
              </a:solidFill>
              <a:prstDash val="dash"/>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graphicFrame>
          <p:nvGraphicFramePr>
            <p:cNvPr id="136195" name="Object 3"/>
            <p:cNvGraphicFramePr>
              <a:graphicFrameLocks noChangeAspect="1"/>
            </p:cNvGraphicFramePr>
            <p:nvPr/>
          </p:nvGraphicFramePr>
          <p:xfrm>
            <a:off x="6355080" y="527214"/>
            <a:ext cx="231458" cy="252888"/>
          </p:xfrm>
          <a:graphic>
            <a:graphicData uri="http://schemas.openxmlformats.org/presentationml/2006/ole">
              <mc:AlternateContent xmlns:mc="http://schemas.openxmlformats.org/markup-compatibility/2006">
                <mc:Choice xmlns:v="urn:schemas-microsoft-com:vml" Requires="v">
                  <p:oleObj name="Equation" r:id="rId4" imgW="139700" imgH="152400" progId="Equation.DSMT4">
                    <p:embed/>
                  </p:oleObj>
                </mc:Choice>
                <mc:Fallback>
                  <p:oleObj name="Equation" r:id="rId4" imgW="139700" imgH="152400" progId="Equation.DSMT4">
                    <p:embed/>
                    <p:pic>
                      <p:nvPicPr>
                        <p:cNvPr id="136195" name="Object 3"/>
                        <p:cNvPicPr>
                          <a:picLocks noChangeAspect="1" noChangeArrowheads="1"/>
                        </p:cNvPicPr>
                        <p:nvPr/>
                      </p:nvPicPr>
                      <p:blipFill>
                        <a:blip r:embed="rId5"/>
                        <a:srcRect/>
                        <a:stretch>
                          <a:fillRect/>
                        </a:stretch>
                      </p:blipFill>
                      <p:spPr bwMode="auto">
                        <a:xfrm>
                          <a:off x="6355080" y="527214"/>
                          <a:ext cx="231458" cy="252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6" name="Object 4"/>
            <p:cNvGraphicFramePr>
              <a:graphicFrameLocks noChangeAspect="1"/>
            </p:cNvGraphicFramePr>
            <p:nvPr/>
          </p:nvGraphicFramePr>
          <p:xfrm>
            <a:off x="6938010" y="1740222"/>
            <a:ext cx="248603" cy="372903"/>
          </p:xfrm>
          <a:graphic>
            <a:graphicData uri="http://schemas.openxmlformats.org/presentationml/2006/ole">
              <mc:AlternateContent xmlns:mc="http://schemas.openxmlformats.org/markup-compatibility/2006">
                <mc:Choice xmlns:v="urn:schemas-microsoft-com:vml" Requires="v">
                  <p:oleObj name="Equation" r:id="rId6" imgW="152400" imgH="228600" progId="Equation.DSMT4">
                    <p:embed/>
                  </p:oleObj>
                </mc:Choice>
                <mc:Fallback>
                  <p:oleObj name="Equation" r:id="rId6" imgW="152400" imgH="228600" progId="Equation.DSMT4">
                    <p:embed/>
                    <p:pic>
                      <p:nvPicPr>
                        <p:cNvPr id="136196" name="Object 4"/>
                        <p:cNvPicPr>
                          <a:picLocks noChangeAspect="1" noChangeArrowheads="1"/>
                        </p:cNvPicPr>
                        <p:nvPr/>
                      </p:nvPicPr>
                      <p:blipFill>
                        <a:blip r:embed="rId7"/>
                        <a:srcRect/>
                        <a:stretch>
                          <a:fillRect/>
                        </a:stretch>
                      </p:blipFill>
                      <p:spPr bwMode="auto">
                        <a:xfrm>
                          <a:off x="6938010" y="1740222"/>
                          <a:ext cx="248603" cy="37290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6" name="Freeform 27"/>
            <p:cNvSpPr>
              <a:spLocks/>
            </p:cNvSpPr>
            <p:nvPr/>
          </p:nvSpPr>
          <p:spPr bwMode="auto">
            <a:xfrm>
              <a:off x="5955030" y="1290165"/>
              <a:ext cx="148590" cy="411480"/>
            </a:xfrm>
            <a:custGeom>
              <a:avLst/>
              <a:gdLst>
                <a:gd name="T0" fmla="*/ 0 w 104"/>
                <a:gd name="T1" fmla="*/ 0 h 288"/>
                <a:gd name="T2" fmla="*/ 2147483647 w 104"/>
                <a:gd name="T3" fmla="*/ 2147483647 h 288"/>
                <a:gd name="T4" fmla="*/ 2147483647 w 104"/>
                <a:gd name="T5" fmla="*/ 2147483647 h 288"/>
                <a:gd name="T6" fmla="*/ 2147483647 w 104"/>
                <a:gd name="T7" fmla="*/ 2147483647 h 288"/>
                <a:gd name="T8" fmla="*/ 0 60000 65536"/>
                <a:gd name="T9" fmla="*/ 0 60000 65536"/>
                <a:gd name="T10" fmla="*/ 0 60000 65536"/>
                <a:gd name="T11" fmla="*/ 0 60000 65536"/>
                <a:gd name="T12" fmla="*/ 0 w 104"/>
                <a:gd name="T13" fmla="*/ 0 h 288"/>
                <a:gd name="T14" fmla="*/ 104 w 104"/>
                <a:gd name="T15" fmla="*/ 288 h 288"/>
              </a:gdLst>
              <a:ahLst/>
              <a:cxnLst>
                <a:cxn ang="T8">
                  <a:pos x="T0" y="T1"/>
                </a:cxn>
                <a:cxn ang="T9">
                  <a:pos x="T2" y="T3"/>
                </a:cxn>
                <a:cxn ang="T10">
                  <a:pos x="T4" y="T5"/>
                </a:cxn>
                <a:cxn ang="T11">
                  <a:pos x="T6" y="T7"/>
                </a:cxn>
              </a:cxnLst>
              <a:rect l="T12" t="T13" r="T14" b="T15"/>
              <a:pathLst>
                <a:path w="104" h="288">
                  <a:moveTo>
                    <a:pt x="0" y="0"/>
                  </a:moveTo>
                  <a:cubicBezTo>
                    <a:pt x="16" y="32"/>
                    <a:pt x="32" y="64"/>
                    <a:pt x="48" y="96"/>
                  </a:cubicBezTo>
                  <a:cubicBezTo>
                    <a:pt x="64" y="128"/>
                    <a:pt x="88" y="160"/>
                    <a:pt x="96" y="192"/>
                  </a:cubicBezTo>
                  <a:cubicBezTo>
                    <a:pt x="104" y="224"/>
                    <a:pt x="96" y="272"/>
                    <a:pt x="96" y="288"/>
                  </a:cubicBezTo>
                </a:path>
              </a:pathLst>
            </a:custGeom>
            <a:noFill/>
            <a:ln w="254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lIns="82296" tIns="41148" rIns="82296" bIns="41148" anchor="ctr"/>
            <a:lstStyle/>
            <a:p>
              <a:endParaRPr lang="en-US"/>
            </a:p>
          </p:txBody>
        </p:sp>
        <p:graphicFrame>
          <p:nvGraphicFramePr>
            <p:cNvPr id="136197" name="Object 5"/>
            <p:cNvGraphicFramePr>
              <a:graphicFrameLocks noChangeAspect="1"/>
            </p:cNvGraphicFramePr>
            <p:nvPr/>
          </p:nvGraphicFramePr>
          <p:xfrm>
            <a:off x="6110764" y="1290165"/>
            <a:ext cx="244316" cy="342900"/>
          </p:xfrm>
          <a:graphic>
            <a:graphicData uri="http://schemas.openxmlformats.org/presentationml/2006/ole">
              <mc:AlternateContent xmlns:mc="http://schemas.openxmlformats.org/markup-compatibility/2006">
                <mc:Choice xmlns:v="urn:schemas-microsoft-com:vml" Requires="v">
                  <p:oleObj name="Equation" r:id="rId8" imgW="127000" imgH="177800" progId="Equation.DSMT4">
                    <p:embed/>
                  </p:oleObj>
                </mc:Choice>
                <mc:Fallback>
                  <p:oleObj name="Equation" r:id="rId8" imgW="127000" imgH="177800" progId="Equation.DSMT4">
                    <p:embed/>
                    <p:pic>
                      <p:nvPicPr>
                        <p:cNvPr id="13619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0764" y="1290165"/>
                          <a:ext cx="244316" cy="342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8" name="Object 6"/>
            <p:cNvGraphicFramePr>
              <a:graphicFrameLocks noChangeAspect="1"/>
            </p:cNvGraphicFramePr>
            <p:nvPr/>
          </p:nvGraphicFramePr>
          <p:xfrm>
            <a:off x="7633018" y="780736"/>
            <a:ext cx="1179512" cy="330200"/>
          </p:xfrm>
          <a:graphic>
            <a:graphicData uri="http://schemas.openxmlformats.org/presentationml/2006/ole">
              <mc:AlternateContent xmlns:mc="http://schemas.openxmlformats.org/markup-compatibility/2006">
                <mc:Choice xmlns:v="urn:schemas-microsoft-com:vml" Requires="v">
                  <p:oleObj name="Equation" r:id="rId10" imgW="723900" imgH="203200" progId="Equation.DSMT4">
                    <p:embed/>
                  </p:oleObj>
                </mc:Choice>
                <mc:Fallback>
                  <p:oleObj name="Equation" r:id="rId10" imgW="723900" imgH="203200" progId="Equation.DSMT4">
                    <p:embed/>
                    <p:pic>
                      <p:nvPicPr>
                        <p:cNvPr id="136198" name="Object 6"/>
                        <p:cNvPicPr>
                          <a:picLocks noChangeAspect="1" noChangeArrowheads="1"/>
                        </p:cNvPicPr>
                        <p:nvPr/>
                      </p:nvPicPr>
                      <p:blipFill>
                        <a:blip r:embed="rId11"/>
                        <a:srcRect/>
                        <a:stretch>
                          <a:fillRect/>
                        </a:stretch>
                      </p:blipFill>
                      <p:spPr bwMode="auto">
                        <a:xfrm>
                          <a:off x="7633018" y="780736"/>
                          <a:ext cx="1179512" cy="33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 name="Object 2"/>
            <p:cNvGraphicFramePr>
              <a:graphicFrameLocks noChangeAspect="1"/>
            </p:cNvGraphicFramePr>
            <p:nvPr/>
          </p:nvGraphicFramePr>
          <p:xfrm>
            <a:off x="3582511" y="1674340"/>
            <a:ext cx="207963" cy="301625"/>
          </p:xfrm>
          <a:graphic>
            <a:graphicData uri="http://schemas.openxmlformats.org/presentationml/2006/ole">
              <mc:AlternateContent xmlns:mc="http://schemas.openxmlformats.org/markup-compatibility/2006">
                <mc:Choice xmlns:v="urn:schemas-microsoft-com:vml" Requires="v">
                  <p:oleObj name="Equation" r:id="rId12" imgW="114300" imgH="165100" progId="Equation.DSMT4">
                    <p:embed/>
                  </p:oleObj>
                </mc:Choice>
                <mc:Fallback>
                  <p:oleObj name="Equation" r:id="rId12" imgW="114300" imgH="165100" progId="Equation.DSMT4">
                    <p:embed/>
                    <p:pic>
                      <p:nvPicPr>
                        <p:cNvPr id="33" name="Object 2"/>
                        <p:cNvPicPr>
                          <a:picLocks noChangeAspect="1" noChangeArrowheads="1"/>
                        </p:cNvPicPr>
                        <p:nvPr/>
                      </p:nvPicPr>
                      <p:blipFill>
                        <a:blip r:embed="rId13"/>
                        <a:srcRect/>
                        <a:stretch>
                          <a:fillRect/>
                        </a:stretch>
                      </p:blipFill>
                      <p:spPr bwMode="auto">
                        <a:xfrm>
                          <a:off x="3582511" y="1674340"/>
                          <a:ext cx="207963"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36205" name="Text Box 21"/>
          <p:cNvSpPr txBox="1">
            <a:spLocks/>
          </p:cNvSpPr>
          <p:nvPr/>
        </p:nvSpPr>
        <p:spPr bwMode="auto">
          <a:xfrm>
            <a:off x="196850" y="2446974"/>
            <a:ext cx="8552180" cy="82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800" dirty="0">
                <a:solidFill>
                  <a:srgbClr val="FF0000"/>
                </a:solidFill>
                <a:latin typeface="Apple Chancery"/>
                <a:cs typeface="Apple Chancery"/>
              </a:rPr>
              <a:t>So formally defined</a:t>
            </a:r>
            <a:r>
              <a:rPr lang="en-US" sz="2000" dirty="0">
                <a:latin typeface="Times New Roman"/>
                <a:cs typeface="Times New Roman"/>
              </a:rPr>
              <a:t>, the MAGNITUDE of the torque      generated by the force on the wrench is mathematically equal to:</a:t>
            </a:r>
          </a:p>
        </p:txBody>
      </p:sp>
      <p:sp>
        <p:nvSpPr>
          <p:cNvPr id="136207" name="Rectangle 29"/>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6208" name="TextBox 30"/>
          <p:cNvSpPr txBox="1">
            <a:spLocks noChangeArrowheads="1"/>
          </p:cNvSpPr>
          <p:nvPr/>
        </p:nvSpPr>
        <p:spPr bwMode="auto">
          <a:xfrm>
            <a:off x="8719662" y="6515100"/>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p>
        </p:txBody>
      </p:sp>
      <p:sp>
        <p:nvSpPr>
          <p:cNvPr id="26" name="Text Box 21"/>
          <p:cNvSpPr txBox="1">
            <a:spLocks/>
          </p:cNvSpPr>
          <p:nvPr/>
        </p:nvSpPr>
        <p:spPr bwMode="auto">
          <a:xfrm>
            <a:off x="203200" y="3419124"/>
            <a:ext cx="8712200"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As can be seen</a:t>
            </a:r>
            <a:r>
              <a:rPr lang="en-US" sz="2000" dirty="0">
                <a:latin typeface="Times New Roman"/>
                <a:cs typeface="Times New Roman"/>
              </a:rPr>
              <a:t> in the graphic, the </a:t>
            </a:r>
            <a:r>
              <a:rPr lang="en-US" sz="2000" dirty="0">
                <a:solidFill>
                  <a:srgbClr val="0000FF"/>
                </a:solidFill>
                <a:latin typeface="Times New Roman"/>
                <a:cs typeface="Times New Roman"/>
              </a:rPr>
              <a:t>perpendicular component of the force </a:t>
            </a:r>
            <a:r>
              <a:rPr lang="en-US" sz="2000" dirty="0">
                <a:latin typeface="Times New Roman"/>
                <a:cs typeface="Times New Roman"/>
              </a:rPr>
              <a:t>is equal to:</a:t>
            </a:r>
          </a:p>
        </p:txBody>
      </p:sp>
      <p:sp>
        <p:nvSpPr>
          <p:cNvPr id="28" name="Text Box 21"/>
          <p:cNvSpPr txBox="1">
            <a:spLocks/>
          </p:cNvSpPr>
          <p:nvPr/>
        </p:nvSpPr>
        <p:spPr bwMode="auto">
          <a:xfrm>
            <a:off x="196850" y="4421824"/>
            <a:ext cx="8712200"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where    is defined as </a:t>
            </a:r>
            <a:r>
              <a:rPr lang="en-US" sz="2000" dirty="0">
                <a:solidFill>
                  <a:srgbClr val="0000FF"/>
                </a:solidFill>
                <a:latin typeface="Times New Roman"/>
                <a:cs typeface="Times New Roman"/>
              </a:rPr>
              <a:t>the angle between </a:t>
            </a:r>
            <a:r>
              <a:rPr lang="en-US" sz="2000" i="1" dirty="0">
                <a:solidFill>
                  <a:srgbClr val="FF0000"/>
                </a:solidFill>
                <a:latin typeface="Times New Roman"/>
                <a:cs typeface="Times New Roman"/>
              </a:rPr>
              <a:t>the line of the force </a:t>
            </a:r>
            <a:r>
              <a:rPr lang="en-US" sz="2000" dirty="0">
                <a:latin typeface="Times New Roman"/>
                <a:cs typeface="Times New Roman"/>
              </a:rPr>
              <a:t>and </a:t>
            </a:r>
            <a:r>
              <a:rPr lang="en-US" sz="2000" i="1" dirty="0">
                <a:solidFill>
                  <a:srgbClr val="FF0000"/>
                </a:solidFill>
                <a:latin typeface="Times New Roman"/>
                <a:cs typeface="Times New Roman"/>
              </a:rPr>
              <a:t>the line of the position vector    </a:t>
            </a:r>
            <a:r>
              <a:rPr lang="en-US" sz="2000" i="1" dirty="0">
                <a:latin typeface="Times New Roman"/>
                <a:cs typeface="Times New Roman"/>
              </a:rPr>
              <a:t>.  </a:t>
            </a:r>
            <a:r>
              <a:rPr lang="en-US" sz="2000" dirty="0">
                <a:latin typeface="Times New Roman"/>
                <a:cs typeface="Times New Roman"/>
              </a:rPr>
              <a:t>(This definition is going to be important later.)</a:t>
            </a:r>
          </a:p>
        </p:txBody>
      </p:sp>
      <p:graphicFrame>
        <p:nvGraphicFramePr>
          <p:cNvPr id="29" name="Object 2"/>
          <p:cNvGraphicFramePr>
            <a:graphicFrameLocks noChangeAspect="1"/>
          </p:cNvGraphicFramePr>
          <p:nvPr/>
        </p:nvGraphicFramePr>
        <p:xfrm>
          <a:off x="1838007" y="4768052"/>
          <a:ext cx="207963" cy="301625"/>
        </p:xfrm>
        <a:graphic>
          <a:graphicData uri="http://schemas.openxmlformats.org/presentationml/2006/ole">
            <mc:AlternateContent xmlns:mc="http://schemas.openxmlformats.org/markup-compatibility/2006">
              <mc:Choice xmlns:v="urn:schemas-microsoft-com:vml" Requires="v">
                <p:oleObj name="Equation" r:id="rId14" imgW="114300" imgH="165100" progId="Equation.DSMT4">
                  <p:embed/>
                </p:oleObj>
              </mc:Choice>
              <mc:Fallback>
                <p:oleObj name="Equation" r:id="rId14" imgW="114300" imgH="165100" progId="Equation.DSMT4">
                  <p:embed/>
                  <p:pic>
                    <p:nvPicPr>
                      <p:cNvPr id="29" name="Object 2"/>
                      <p:cNvPicPr>
                        <a:picLocks noChangeAspect="1" noChangeArrowheads="1"/>
                      </p:cNvPicPr>
                      <p:nvPr/>
                    </p:nvPicPr>
                    <p:blipFill>
                      <a:blip r:embed="rId13"/>
                      <a:srcRect/>
                      <a:stretch>
                        <a:fillRect/>
                      </a:stretch>
                    </p:blipFill>
                    <p:spPr bwMode="auto">
                      <a:xfrm>
                        <a:off x="1838007" y="4768052"/>
                        <a:ext cx="207963"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 name="Object 2"/>
          <p:cNvGraphicFramePr>
            <a:graphicFrameLocks noChangeAspect="1"/>
          </p:cNvGraphicFramePr>
          <p:nvPr/>
        </p:nvGraphicFramePr>
        <p:xfrm>
          <a:off x="910590" y="4480714"/>
          <a:ext cx="230187" cy="325438"/>
        </p:xfrm>
        <a:graphic>
          <a:graphicData uri="http://schemas.openxmlformats.org/presentationml/2006/ole">
            <mc:AlternateContent xmlns:mc="http://schemas.openxmlformats.org/markup-compatibility/2006">
              <mc:Choice xmlns:v="urn:schemas-microsoft-com:vml" Requires="v">
                <p:oleObj name="Equation" r:id="rId15" imgW="127000" imgH="177800" progId="Equation.DSMT4">
                  <p:embed/>
                </p:oleObj>
              </mc:Choice>
              <mc:Fallback>
                <p:oleObj name="Equation" r:id="rId15" imgW="127000" imgH="177800" progId="Equation.DSMT4">
                  <p:embed/>
                  <p:pic>
                    <p:nvPicPr>
                      <p:cNvPr id="30" name="Object 2"/>
                      <p:cNvPicPr>
                        <a:picLocks noChangeAspect="1" noChangeArrowheads="1"/>
                      </p:cNvPicPr>
                      <p:nvPr/>
                    </p:nvPicPr>
                    <p:blipFill>
                      <a:blip r:embed="rId16"/>
                      <a:srcRect/>
                      <a:stretch>
                        <a:fillRect/>
                      </a:stretch>
                    </p:blipFill>
                    <p:spPr bwMode="auto">
                      <a:xfrm>
                        <a:off x="910590" y="4480714"/>
                        <a:ext cx="230187" cy="3254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 name="Text Box 21"/>
          <p:cNvSpPr txBox="1">
            <a:spLocks/>
          </p:cNvSpPr>
          <p:nvPr/>
        </p:nvSpPr>
        <p:spPr bwMode="auto">
          <a:xfrm>
            <a:off x="167482" y="5271701"/>
            <a:ext cx="8552180"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This means</a:t>
            </a:r>
            <a:r>
              <a:rPr lang="en-US" sz="2000" dirty="0">
                <a:latin typeface="Times New Roman"/>
                <a:cs typeface="Times New Roman"/>
              </a:rPr>
              <a:t> the torque can also be written as:</a:t>
            </a:r>
          </a:p>
        </p:txBody>
      </p:sp>
      <p:graphicFrame>
        <p:nvGraphicFramePr>
          <p:cNvPr id="32" name="Object 7"/>
          <p:cNvGraphicFramePr>
            <a:graphicFrameLocks noChangeAspect="1"/>
          </p:cNvGraphicFramePr>
          <p:nvPr/>
        </p:nvGraphicFramePr>
        <p:xfrm>
          <a:off x="5487988" y="5522913"/>
          <a:ext cx="1597025" cy="887412"/>
        </p:xfrm>
        <a:graphic>
          <a:graphicData uri="http://schemas.openxmlformats.org/presentationml/2006/ole">
            <mc:AlternateContent xmlns:mc="http://schemas.openxmlformats.org/markup-compatibility/2006">
              <mc:Choice xmlns:v="urn:schemas-microsoft-com:vml" Requires="v">
                <p:oleObj name="Equation" r:id="rId17" imgW="876300" imgH="482600" progId="Equation.DSMT4">
                  <p:embed/>
                </p:oleObj>
              </mc:Choice>
              <mc:Fallback>
                <p:oleObj name="Equation" r:id="rId17" imgW="876300" imgH="482600" progId="Equation.DSMT4">
                  <p:embed/>
                  <p:pic>
                    <p:nvPicPr>
                      <p:cNvPr id="32" name="Object 7"/>
                      <p:cNvPicPr>
                        <a:picLocks noChangeAspect="1" noChangeArrowheads="1"/>
                      </p:cNvPicPr>
                      <p:nvPr/>
                    </p:nvPicPr>
                    <p:blipFill>
                      <a:blip r:embed="rId18"/>
                      <a:srcRect/>
                      <a:stretch>
                        <a:fillRect/>
                      </a:stretch>
                    </p:blipFill>
                    <p:spPr bwMode="auto">
                      <a:xfrm>
                        <a:off x="5487988" y="5522913"/>
                        <a:ext cx="1597025" cy="887412"/>
                      </a:xfrm>
                      <a:prstGeom prst="rect">
                        <a:avLst/>
                      </a:prstGeom>
                      <a:noFill/>
                      <a:ln>
                        <a:noFill/>
                      </a:ln>
                      <a:effectLst/>
                    </p:spPr>
                  </p:pic>
                </p:oleObj>
              </mc:Fallback>
            </mc:AlternateContent>
          </a:graphicData>
        </a:graphic>
      </p:graphicFrame>
      <p:graphicFrame>
        <p:nvGraphicFramePr>
          <p:cNvPr id="34" name="Object 6"/>
          <p:cNvGraphicFramePr>
            <a:graphicFrameLocks noChangeAspect="1"/>
          </p:cNvGraphicFramePr>
          <p:nvPr/>
        </p:nvGraphicFramePr>
        <p:xfrm>
          <a:off x="3628230" y="3938587"/>
          <a:ext cx="1273969" cy="356643"/>
        </p:xfrm>
        <a:graphic>
          <a:graphicData uri="http://schemas.openxmlformats.org/presentationml/2006/ole">
            <mc:AlternateContent xmlns:mc="http://schemas.openxmlformats.org/markup-compatibility/2006">
              <mc:Choice xmlns:v="urn:schemas-microsoft-com:vml" Requires="v">
                <p:oleObj name="Equation" r:id="rId19" imgW="723900" imgH="203200" progId="Equation.DSMT4">
                  <p:embed/>
                </p:oleObj>
              </mc:Choice>
              <mc:Fallback>
                <p:oleObj name="Equation" r:id="rId19" imgW="723900" imgH="203200" progId="Equation.DSMT4">
                  <p:embed/>
                  <p:pic>
                    <p:nvPicPr>
                      <p:cNvPr id="34" name="Object 6"/>
                      <p:cNvPicPr>
                        <a:picLocks noChangeAspect="1" noChangeArrowheads="1"/>
                      </p:cNvPicPr>
                      <p:nvPr/>
                    </p:nvPicPr>
                    <p:blipFill>
                      <a:blip r:embed="rId20"/>
                      <a:srcRect/>
                      <a:stretch>
                        <a:fillRect/>
                      </a:stretch>
                    </p:blipFill>
                    <p:spPr bwMode="auto">
                      <a:xfrm>
                        <a:off x="3628230" y="3938587"/>
                        <a:ext cx="1273969" cy="356643"/>
                      </a:xfrm>
                      <a:prstGeom prst="rect">
                        <a:avLst/>
                      </a:prstGeom>
                      <a:noFill/>
                      <a:ln>
                        <a:noFill/>
                      </a:ln>
                      <a:effectLst/>
                    </p:spPr>
                  </p:pic>
                </p:oleObj>
              </mc:Fallback>
            </mc:AlternateContent>
          </a:graphicData>
        </a:graphic>
      </p:graphicFrame>
      <p:graphicFrame>
        <p:nvGraphicFramePr>
          <p:cNvPr id="35" name="Object 7"/>
          <p:cNvGraphicFramePr>
            <a:graphicFrameLocks noChangeAspect="1"/>
          </p:cNvGraphicFramePr>
          <p:nvPr>
            <p:extLst>
              <p:ext uri="{D42A27DB-BD31-4B8C-83A1-F6EECF244321}">
                <p14:modId xmlns:p14="http://schemas.microsoft.com/office/powerpoint/2010/main" val="1922189446"/>
              </p:ext>
            </p:extLst>
          </p:nvPr>
        </p:nvGraphicFramePr>
        <p:xfrm>
          <a:off x="6671899" y="2528135"/>
          <a:ext cx="303212" cy="420687"/>
        </p:xfrm>
        <a:graphic>
          <a:graphicData uri="http://schemas.openxmlformats.org/presentationml/2006/ole">
            <mc:AlternateContent xmlns:mc="http://schemas.openxmlformats.org/markup-compatibility/2006">
              <mc:Choice xmlns:v="urn:schemas-microsoft-com:vml" Requires="v">
                <p:oleObj name="Equation" r:id="rId21" imgW="165100" imgH="228600" progId="Equation.DSMT4">
                  <p:embed/>
                </p:oleObj>
              </mc:Choice>
              <mc:Fallback>
                <p:oleObj name="Equation" r:id="rId21" imgW="165100" imgH="228600" progId="Equation.DSMT4">
                  <p:embed/>
                  <p:pic>
                    <p:nvPicPr>
                      <p:cNvPr id="35" name="Object 7"/>
                      <p:cNvPicPr>
                        <a:picLocks noChangeAspect="1" noChangeArrowheads="1"/>
                      </p:cNvPicPr>
                      <p:nvPr/>
                    </p:nvPicPr>
                    <p:blipFill>
                      <a:blip r:embed="rId22"/>
                      <a:srcRect/>
                      <a:stretch>
                        <a:fillRect/>
                      </a:stretch>
                    </p:blipFill>
                    <p:spPr bwMode="auto">
                      <a:xfrm>
                        <a:off x="6671899" y="2528135"/>
                        <a:ext cx="303212" cy="4206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2872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par>
                                <p:cTn id="14" presetID="9"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9"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dissolve">
                                      <p:cBhvr>
                                        <p:cTn id="24" dur="500"/>
                                        <p:tgtEl>
                                          <p:spTgt spid="31"/>
                                        </p:tgtEl>
                                      </p:cBhvr>
                                    </p:animEffect>
                                  </p:childTnLst>
                                </p:cTn>
                              </p:par>
                              <p:par>
                                <p:cTn id="25" presetID="9"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of the story: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800" dirty="0">
                    <a:solidFill>
                      <a:srgbClr val="FF0000"/>
                    </a:solidFill>
                    <a:latin typeface="Apple Chancery" panose="03020702040506060504" pitchFamily="66" charset="-79"/>
                    <a:cs typeface="Apple Chancery" panose="03020702040506060504" pitchFamily="66" charset="-79"/>
                  </a:rPr>
                  <a:t>When calculating </a:t>
                </a:r>
                <a:r>
                  <a:rPr lang="en-US" sz="2000" dirty="0"/>
                  <a:t>and summing torques, </a:t>
                </a:r>
                <a:r>
                  <a:rPr lang="en-US" sz="2000" dirty="0">
                    <a:solidFill>
                      <a:srgbClr val="081FD1"/>
                    </a:solidFill>
                  </a:rPr>
                  <a:t>pick your axis wisely</a:t>
                </a:r>
                <a:r>
                  <a:rPr lang="en-US" sz="2000" dirty="0"/>
                  <a:t>.</a:t>
                </a:r>
              </a:p>
              <a:p>
                <a:pPr lvl="1"/>
                <a:r>
                  <a:rPr lang="en-US" dirty="0"/>
                  <a:t>Remember that </a:t>
                </a:r>
                <a:r>
                  <a:rPr lang="en-US" dirty="0">
                    <a:solidFill>
                      <a:srgbClr val="081FD1"/>
                    </a:solidFill>
                  </a:rPr>
                  <a:t>forces acting through the axis of rotation do not produce torques</a:t>
                </a:r>
                <a:r>
                  <a:rPr lang="en-US" dirty="0"/>
                  <a:t>!</a:t>
                </a:r>
              </a:p>
              <a:p>
                <a:pPr lvl="1"/>
                <a:endParaRPr lang="en-US" dirty="0"/>
              </a:p>
              <a:p>
                <a:pPr marL="0" indent="0">
                  <a:buNone/>
                </a:pPr>
                <a:r>
                  <a:rPr lang="en-US" sz="2800" dirty="0">
                    <a:solidFill>
                      <a:srgbClr val="FF0000"/>
                    </a:solidFill>
                    <a:latin typeface="Apple Chancery" panose="03020702040506060504" pitchFamily="66" charset="-79"/>
                    <a:cs typeface="Apple Chancery" panose="03020702040506060504" pitchFamily="66" charset="-79"/>
                  </a:rPr>
                  <a:t>Remember</a:t>
                </a:r>
                <a:r>
                  <a:rPr lang="en-US" sz="2800" dirty="0"/>
                  <a:t> </a:t>
                </a:r>
                <a:r>
                  <a:rPr lang="en-US" sz="2000" dirty="0"/>
                  <a:t>the three ways to determine torque:</a:t>
                </a:r>
              </a:p>
              <a:p>
                <a:pPr lvl="1"/>
                <a:r>
                  <a:rPr lang="en-US" dirty="0">
                    <a:solidFill>
                      <a:srgbClr val="FF0000"/>
                    </a:solidFill>
                  </a:rPr>
                  <a:t>rFsin</a:t>
                </a:r>
                <a14:m>
                  <m:oMath xmlns:m="http://schemas.openxmlformats.org/officeDocument/2006/math">
                    <m:r>
                      <a:rPr lang="en-US" i="1">
                        <a:solidFill>
                          <a:srgbClr val="FF0000"/>
                        </a:solidFill>
                        <a:latin typeface="Cambria Math" charset="0"/>
                        <a:ea typeface="Cambria Math" charset="0"/>
                        <a:cs typeface="Cambria Math" charset="0"/>
                      </a:rPr>
                      <m:t>𝜃</m:t>
                    </m:r>
                  </m:oMath>
                </a14:m>
                <a:r>
                  <a:rPr lang="en-US" dirty="0"/>
                  <a:t>, where you have to carefully find the angle between r and F</a:t>
                </a:r>
              </a:p>
              <a:p>
                <a:pPr lvl="1"/>
                <a:r>
                  <a:rPr lang="en-US" dirty="0" err="1">
                    <a:solidFill>
                      <a:srgbClr val="FF0000"/>
                    </a:solidFill>
                  </a:rPr>
                  <a:t>rF</a:t>
                </a:r>
                <a:r>
                  <a:rPr lang="en-US" dirty="0">
                    <a:solidFill>
                      <a:srgbClr val="FF0000"/>
                    </a:solidFill>
                  </a:rPr>
                  <a:t>-perpendicular</a:t>
                </a:r>
                <a:r>
                  <a:rPr lang="en-US" dirty="0"/>
                  <a:t>, finding the component of F perpendicular to r</a:t>
                </a:r>
              </a:p>
              <a:p>
                <a:pPr lvl="1"/>
                <a:r>
                  <a:rPr lang="en-US" dirty="0">
                    <a:solidFill>
                      <a:srgbClr val="FF0000"/>
                    </a:solidFill>
                  </a:rPr>
                  <a:t>r-perpendicular F</a:t>
                </a:r>
                <a:r>
                  <a:rPr lang="en-US" dirty="0"/>
                  <a:t> (moment arm) </a:t>
                </a:r>
                <a:r>
                  <a:rPr lang="mr-IN" dirty="0"/>
                  <a:t>–</a:t>
                </a:r>
                <a:r>
                  <a:rPr lang="en-US" dirty="0"/>
                  <a:t> finding the r component</a:t>
                </a:r>
              </a:p>
              <a:p>
                <a:pPr lvl="1"/>
                <a:endParaRPr lang="en-US" dirty="0"/>
              </a:p>
              <a:p>
                <a:pPr marL="0" indent="0">
                  <a:buNone/>
                </a:pPr>
                <a:r>
                  <a:rPr lang="en-US" sz="2800" dirty="0">
                    <a:solidFill>
                      <a:srgbClr val="FF0000"/>
                    </a:solidFill>
                    <a:latin typeface="Apple Chancery" panose="03020702040506060504" pitchFamily="66" charset="-79"/>
                    <a:cs typeface="Apple Chancery" panose="03020702040506060504" pitchFamily="66" charset="-79"/>
                  </a:rPr>
                  <a:t>Which way </a:t>
                </a:r>
                <a:r>
                  <a:rPr lang="en-US" sz="2000" dirty="0">
                    <a:solidFill>
                      <a:srgbClr val="081FD1"/>
                    </a:solidFill>
                  </a:rPr>
                  <a:t>you use just depends on the situation!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698" t="-1681"/>
                </a:stretch>
              </a:blipFill>
            </p:spPr>
            <p:txBody>
              <a:bodyPr/>
              <a:lstStyle/>
              <a:p>
                <a:r>
                  <a:rPr lang="en-US">
                    <a:noFill/>
                  </a:rPr>
                  <a:t> </a:t>
                </a:r>
              </a:p>
            </p:txBody>
          </p:sp>
        </mc:Fallback>
      </mc:AlternateContent>
      <p:sp>
        <p:nvSpPr>
          <p:cNvPr id="4" name="TextBox 17">
            <a:extLst>
              <a:ext uri="{FF2B5EF4-FFF2-40B4-BE49-F238E27FC236}">
                <a16:creationId xmlns:a16="http://schemas.microsoft.com/office/drawing/2014/main" id="{63057446-8466-314A-BA03-C5A1BF0EC7D8}"/>
              </a:ext>
            </a:extLst>
          </p:cNvPr>
          <p:cNvSpPr txBox="1">
            <a:spLocks noChangeArrowheads="1"/>
          </p:cNvSpPr>
          <p:nvPr/>
        </p:nvSpPr>
        <p:spPr bwMode="auto">
          <a:xfrm>
            <a:off x="8579644" y="6515100"/>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30.)</a:t>
            </a:r>
          </a:p>
        </p:txBody>
      </p:sp>
    </p:spTree>
    <p:extLst>
      <p:ext uri="{BB962C8B-B14F-4D97-AF65-F5344CB8AC3E}">
        <p14:creationId xmlns:p14="http://schemas.microsoft.com/office/powerpoint/2010/main" val="330895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658"/>
          </a:xfrm>
        </p:spPr>
        <p:txBody>
          <a:bodyPr/>
          <a:lstStyle/>
          <a:p>
            <a:r>
              <a:rPr lang="en-US" dirty="0"/>
              <a:t>Another practice question (8.3)</a:t>
            </a:r>
          </a:p>
        </p:txBody>
      </p:sp>
      <p:sp>
        <p:nvSpPr>
          <p:cNvPr id="6" name="TextBox 5"/>
          <p:cNvSpPr txBox="1"/>
          <p:nvPr/>
        </p:nvSpPr>
        <p:spPr>
          <a:xfrm>
            <a:off x="208344" y="1257300"/>
            <a:ext cx="8745156" cy="1631216"/>
          </a:xfrm>
          <a:prstGeom prst="rect">
            <a:avLst/>
          </a:prstGeom>
          <a:noFill/>
        </p:spPr>
        <p:txBody>
          <a:bodyPr wrap="square" rtlCol="0">
            <a:spAutoFit/>
          </a:bodyPr>
          <a:lstStyle/>
          <a:p>
            <a:r>
              <a:rPr lang="en-US" sz="2000" dirty="0">
                <a:solidFill>
                  <a:srgbClr val="081FD1"/>
                </a:solidFill>
                <a:latin typeface="Apple Chancery" panose="03020702040506060504" pitchFamily="66" charset="-79"/>
                <a:ea typeface="Palatino Linotype" charset="0"/>
                <a:cs typeface="Apple Chancery" panose="03020702040506060504" pitchFamily="66" charset="-79"/>
              </a:rPr>
              <a:t>For the system: </a:t>
            </a:r>
          </a:p>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a.) Derive an expression </a:t>
            </a:r>
            <a:r>
              <a:rPr lang="en-US" sz="2000" dirty="0">
                <a:latin typeface="+mj-lt"/>
                <a:ea typeface="Palatino Linotype" charset="0"/>
                <a:cs typeface="Palatino Linotype" charset="0"/>
              </a:rPr>
              <a:t>for the net torque about “O” about an axis perpendicular to the page. </a:t>
            </a:r>
          </a:p>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b.) Derive an expression</a:t>
            </a:r>
            <a:r>
              <a:rPr lang="en-US" sz="2000" dirty="0">
                <a:latin typeface="+mj-lt"/>
                <a:ea typeface="Palatino Linotype" charset="0"/>
                <a:cs typeface="Palatino Linotype" charset="0"/>
              </a:rPr>
              <a:t> for the net torque about “C” (the center of mass) about an axis perpendicular to the page.</a:t>
            </a:r>
            <a:endParaRPr lang="en-US" dirty="0">
              <a:latin typeface="+mj-lt"/>
              <a:ea typeface="Palatino Linotype" charset="0"/>
              <a:cs typeface="Palatino Linotype"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450" r="1025" b="11277"/>
          <a:stretch/>
        </p:blipFill>
        <p:spPr>
          <a:xfrm>
            <a:off x="1239520" y="3288625"/>
            <a:ext cx="7127240" cy="3495917"/>
          </a:xfrm>
          <a:prstGeom prst="rect">
            <a:avLst/>
          </a:prstGeom>
        </p:spPr>
      </p:pic>
      <p:sp>
        <p:nvSpPr>
          <p:cNvPr id="8" name="TextBox 7"/>
          <p:cNvSpPr txBox="1"/>
          <p:nvPr/>
        </p:nvSpPr>
        <p:spPr>
          <a:xfrm>
            <a:off x="6362700" y="6476765"/>
            <a:ext cx="2387600" cy="307777"/>
          </a:xfrm>
          <a:prstGeom prst="rect">
            <a:avLst/>
          </a:prstGeom>
          <a:noFill/>
        </p:spPr>
        <p:txBody>
          <a:bodyPr wrap="square" rtlCol="0">
            <a:spAutoFit/>
          </a:bodyPr>
          <a:lstStyle/>
          <a:p>
            <a:r>
              <a:rPr lang="en-US" sz="1400" i="1" dirty="0">
                <a:latin typeface="Palatino Linotype" charset="0"/>
                <a:ea typeface="Palatino Linotype" charset="0"/>
                <a:cs typeface="Palatino Linotype" charset="0"/>
              </a:rPr>
              <a:t>See solution on class Website</a:t>
            </a:r>
          </a:p>
        </p:txBody>
      </p:sp>
      <p:sp>
        <p:nvSpPr>
          <p:cNvPr id="9" name="TextBox 17">
            <a:extLst>
              <a:ext uri="{FF2B5EF4-FFF2-40B4-BE49-F238E27FC236}">
                <a16:creationId xmlns:a16="http://schemas.microsoft.com/office/drawing/2014/main" id="{4038922F-8AEE-B348-8F75-5F16ABC61E0E}"/>
              </a:ext>
            </a:extLst>
          </p:cNvPr>
          <p:cNvSpPr txBox="1">
            <a:spLocks noChangeArrowheads="1"/>
          </p:cNvSpPr>
          <p:nvPr/>
        </p:nvSpPr>
        <p:spPr bwMode="auto">
          <a:xfrm>
            <a:off x="8492291" y="630277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31.)</a:t>
            </a:r>
          </a:p>
        </p:txBody>
      </p:sp>
      <p:cxnSp>
        <p:nvCxnSpPr>
          <p:cNvPr id="4" name="Straight Arrow Connector 3">
            <a:extLst>
              <a:ext uri="{FF2B5EF4-FFF2-40B4-BE49-F238E27FC236}">
                <a16:creationId xmlns:a16="http://schemas.microsoft.com/office/drawing/2014/main" id="{CA514DAD-B8E0-EB4C-8C5C-E314E1B9C611}"/>
              </a:ext>
            </a:extLst>
          </p:cNvPr>
          <p:cNvCxnSpPr>
            <a:cxnSpLocks/>
          </p:cNvCxnSpPr>
          <p:nvPr/>
        </p:nvCxnSpPr>
        <p:spPr>
          <a:xfrm flipH="1">
            <a:off x="3769743" y="2743200"/>
            <a:ext cx="42959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718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560"/>
          </a:xfrm>
        </p:spPr>
        <p:txBody>
          <a:bodyPr>
            <a:normAutofit/>
          </a:bodyPr>
          <a:lstStyle/>
          <a:p>
            <a:r>
              <a:rPr lang="en-US" dirty="0"/>
              <a:t>One more example: wheel over a curb</a:t>
            </a:r>
          </a:p>
        </p:txBody>
      </p:sp>
      <p:graphicFrame>
        <p:nvGraphicFramePr>
          <p:cNvPr id="4" name="Object 109"/>
          <p:cNvGraphicFramePr>
            <a:graphicFrameLocks noChangeAspect="1"/>
          </p:cNvGraphicFramePr>
          <p:nvPr/>
        </p:nvGraphicFramePr>
        <p:xfrm>
          <a:off x="4353523" y="1592039"/>
          <a:ext cx="235834" cy="257126"/>
        </p:xfrm>
        <a:graphic>
          <a:graphicData uri="http://schemas.openxmlformats.org/presentationml/2006/ole">
            <mc:AlternateContent xmlns:mc="http://schemas.openxmlformats.org/markup-compatibility/2006">
              <mc:Choice xmlns:v="urn:schemas-microsoft-com:vml" Requires="v">
                <p:oleObj name="Equation" r:id="rId2" imgW="139700" imgH="152400" progId="Equation.DSMT4">
                  <p:embed/>
                </p:oleObj>
              </mc:Choice>
              <mc:Fallback>
                <p:oleObj name="Equation" r:id="rId2" imgW="139700" imgH="152400" progId="Equation.DSMT4">
                  <p:embed/>
                  <p:pic>
                    <p:nvPicPr>
                      <p:cNvPr id="4" name="Object 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523" y="1592039"/>
                        <a:ext cx="235834" cy="25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p:cNvCxnSpPr/>
          <p:nvPr/>
        </p:nvCxnSpPr>
        <p:spPr bwMode="auto">
          <a:xfrm>
            <a:off x="4117688" y="3275635"/>
            <a:ext cx="2436956"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 name="Straight Connector 5"/>
          <p:cNvCxnSpPr/>
          <p:nvPr/>
        </p:nvCxnSpPr>
        <p:spPr bwMode="auto">
          <a:xfrm>
            <a:off x="6554644" y="2961189"/>
            <a:ext cx="2436956"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Straight Connector 6"/>
          <p:cNvCxnSpPr/>
          <p:nvPr/>
        </p:nvCxnSpPr>
        <p:spPr bwMode="auto">
          <a:xfrm>
            <a:off x="6554644" y="2961189"/>
            <a:ext cx="0" cy="314446"/>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Oval 7"/>
          <p:cNvSpPr/>
          <p:nvPr/>
        </p:nvSpPr>
        <p:spPr bwMode="auto">
          <a:xfrm>
            <a:off x="4982415" y="1467571"/>
            <a:ext cx="1808064" cy="1808064"/>
          </a:xfrm>
          <a:prstGeom prst="ellipse">
            <a:avLst/>
          </a:prstGeom>
          <a:gradFill flip="none" rotWithShape="1">
            <a:gsLst>
              <a:gs pos="0">
                <a:schemeClr val="accent1"/>
              </a:gs>
              <a:gs pos="100000">
                <a:prstClr val="white"/>
              </a:gs>
            </a:gsLst>
            <a:path path="circle">
              <a:fillToRect l="50000" t="50000" r="50000" b="50000"/>
            </a:path>
            <a:tileRect/>
          </a:gradFill>
          <a:ln w="12700" cap="flat" cmpd="sng" algn="ctr">
            <a:solidFill>
              <a:srgbClr val="000000"/>
            </a:solidFill>
            <a:prstDash val="solid"/>
            <a:round/>
            <a:headEnd type="none" w="med" len="med"/>
            <a:tailEnd type="none" w="med" len="med"/>
          </a:ln>
          <a:effectLst/>
        </p:spPr>
        <p:txBody>
          <a:bodyPr/>
          <a:lstStyle/>
          <a:p>
            <a:pPr>
              <a:defRPr/>
            </a:pPr>
            <a:endParaRPr lang="en-US" sz="2400">
              <a:ea typeface="ＭＳ Ｐゴシック" charset="0"/>
            </a:endParaRPr>
          </a:p>
        </p:txBody>
      </p:sp>
      <p:cxnSp>
        <p:nvCxnSpPr>
          <p:cNvPr id="9" name="Straight Arrow Connector 8"/>
          <p:cNvCxnSpPr/>
          <p:nvPr/>
        </p:nvCxnSpPr>
        <p:spPr bwMode="auto">
          <a:xfrm>
            <a:off x="4117688" y="1939240"/>
            <a:ext cx="943338" cy="0"/>
          </a:xfrm>
          <a:prstGeom prst="straightConnector1">
            <a:avLst/>
          </a:prstGeom>
          <a:blipFill dpi="0" rotWithShape="0">
            <a:blip r:embed="rId4"/>
            <a:srcRect/>
            <a:tile tx="0" ty="0" sx="100000" sy="100000" flip="none" algn="tl"/>
          </a:blip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a:off x="4510746" y="1939240"/>
            <a:ext cx="0" cy="1336395"/>
          </a:xfrm>
          <a:prstGeom prst="straightConnector1">
            <a:avLst/>
          </a:prstGeom>
          <a:blipFill dpi="0" rotWithShape="0">
            <a:blip r:embed="rId4"/>
            <a:srcRect/>
            <a:tile tx="0" ty="0" sx="100000" sy="100000" flip="none" algn="tl"/>
          </a:blipFill>
          <a:ln w="12700" cap="flat" cmpd="sng" algn="ctr">
            <a:solidFill>
              <a:srgbClr val="000000"/>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a:off x="6869090" y="2961189"/>
            <a:ext cx="0" cy="314446"/>
          </a:xfrm>
          <a:prstGeom prst="straightConnector1">
            <a:avLst/>
          </a:prstGeom>
          <a:blipFill dpi="0" rotWithShape="0">
            <a:blip r:embed="rId4"/>
            <a:srcRect/>
            <a:tile tx="0" ty="0" sx="100000" sy="100000" flip="none" algn="tl"/>
          </a:blipFill>
          <a:ln w="12700" cap="flat" cmpd="sng" algn="ctr">
            <a:solidFill>
              <a:srgbClr val="000000"/>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6633256" y="3275635"/>
            <a:ext cx="550280" cy="0"/>
          </a:xfrm>
          <a:prstGeom prst="line">
            <a:avLst/>
          </a:prstGeom>
          <a:blipFill dpi="0" rotWithShape="0">
            <a:blip r:embed="rId4"/>
            <a:srcRect/>
            <a:tile tx="0" ty="0" sx="100000" sy="100000" flip="none" algn="tl"/>
          </a:blipFill>
          <a:ln w="12700" cap="flat" cmpd="sng" algn="ctr">
            <a:solidFill>
              <a:srgbClr val="000000"/>
            </a:solidFill>
            <a:prstDash val="lg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aphicFrame>
        <p:nvGraphicFramePr>
          <p:cNvPr id="13" name="Object 109"/>
          <p:cNvGraphicFramePr>
            <a:graphicFrameLocks noChangeAspect="1"/>
          </p:cNvGraphicFramePr>
          <p:nvPr/>
        </p:nvGraphicFramePr>
        <p:xfrm>
          <a:off x="3438027" y="2401082"/>
          <a:ext cx="966266" cy="278416"/>
        </p:xfrm>
        <a:graphic>
          <a:graphicData uri="http://schemas.openxmlformats.org/presentationml/2006/ole">
            <mc:AlternateContent xmlns:mc="http://schemas.openxmlformats.org/markup-compatibility/2006">
              <mc:Choice xmlns:v="urn:schemas-microsoft-com:vml" Requires="v">
                <p:oleObj name="Equation" r:id="rId5" imgW="571500" imgH="165100" progId="Equation.DSMT4">
                  <p:embed/>
                </p:oleObj>
              </mc:Choice>
              <mc:Fallback>
                <p:oleObj name="Equation" r:id="rId5" imgW="571500" imgH="165100" progId="Equation.DSMT4">
                  <p:embed/>
                  <p:pic>
                    <p:nvPicPr>
                      <p:cNvPr id="13" name="Object 1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8027" y="2401082"/>
                        <a:ext cx="966266" cy="27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09"/>
          <p:cNvGraphicFramePr>
            <a:graphicFrameLocks noChangeAspect="1"/>
          </p:cNvGraphicFramePr>
          <p:nvPr/>
        </p:nvGraphicFramePr>
        <p:xfrm>
          <a:off x="7011574" y="2961189"/>
          <a:ext cx="836884" cy="278416"/>
        </p:xfrm>
        <a:graphic>
          <a:graphicData uri="http://schemas.openxmlformats.org/presentationml/2006/ole">
            <mc:AlternateContent xmlns:mc="http://schemas.openxmlformats.org/markup-compatibility/2006">
              <mc:Choice xmlns:v="urn:schemas-microsoft-com:vml" Requires="v">
                <p:oleObj name="Equation" r:id="rId7" imgW="495300" imgH="165100" progId="Equation.DSMT4">
                  <p:embed/>
                </p:oleObj>
              </mc:Choice>
              <mc:Fallback>
                <p:oleObj name="Equation" r:id="rId7" imgW="495300" imgH="165100" progId="Equation.DSMT4">
                  <p:embed/>
                  <p:pic>
                    <p:nvPicPr>
                      <p:cNvPr id="14" name="Object 1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1574" y="2961189"/>
                        <a:ext cx="836884" cy="27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321324" y="1355350"/>
            <a:ext cx="2800591" cy="2369880"/>
          </a:xfrm>
          <a:prstGeom prst="rect">
            <a:avLst/>
          </a:prstGeom>
          <a:noFill/>
        </p:spPr>
        <p:txBody>
          <a:bodyPr wrap="square" rtlCol="0">
            <a:spAutoFit/>
          </a:bodyPr>
          <a:lstStyle/>
          <a:p>
            <a:r>
              <a:rPr lang="en-US" sz="2800" dirty="0">
                <a:solidFill>
                  <a:srgbClr val="FF0000"/>
                </a:solidFill>
                <a:latin typeface="Apple Chancery" panose="03020702040506060504" pitchFamily="66" charset="-79"/>
                <a:ea typeface="Palatino Linotype" charset="0"/>
                <a:cs typeface="Apple Chancery" panose="03020702040506060504" pitchFamily="66" charset="-79"/>
              </a:rPr>
              <a:t>A wheel </a:t>
            </a:r>
            <a:r>
              <a:rPr lang="en-US" sz="2000" dirty="0">
                <a:latin typeface="+mj-lt"/>
                <a:ea typeface="Palatino Linotype" charset="0"/>
                <a:cs typeface="Palatino Linotype" charset="0"/>
              </a:rPr>
              <a:t>of </a:t>
            </a:r>
            <a:r>
              <a:rPr lang="en-US" sz="2000" dirty="0">
                <a:solidFill>
                  <a:srgbClr val="081FD1"/>
                </a:solidFill>
                <a:latin typeface="+mj-lt"/>
                <a:ea typeface="Palatino Linotype" charset="0"/>
                <a:cs typeface="Palatino Linotype" charset="0"/>
              </a:rPr>
              <a:t>mass M</a:t>
            </a:r>
            <a:r>
              <a:rPr lang="en-US" sz="2000" dirty="0">
                <a:latin typeface="+mj-lt"/>
                <a:ea typeface="Palatino Linotype" charset="0"/>
                <a:cs typeface="Palatino Linotype" charset="0"/>
              </a:rPr>
              <a:t> and </a:t>
            </a:r>
            <a:r>
              <a:rPr lang="en-US" sz="2000" dirty="0">
                <a:solidFill>
                  <a:srgbClr val="081FD1"/>
                </a:solidFill>
                <a:latin typeface="+mj-lt"/>
                <a:ea typeface="Palatino Linotype" charset="0"/>
                <a:cs typeface="Palatino Linotype" charset="0"/>
              </a:rPr>
              <a:t>radius R</a:t>
            </a:r>
            <a:r>
              <a:rPr lang="en-US" sz="2000" dirty="0">
                <a:latin typeface="+mj-lt"/>
                <a:ea typeface="Palatino Linotype" charset="0"/>
                <a:cs typeface="Palatino Linotype" charset="0"/>
              </a:rPr>
              <a:t> is being pushed by a </a:t>
            </a:r>
            <a:r>
              <a:rPr lang="en-US" sz="2000" dirty="0">
                <a:solidFill>
                  <a:srgbClr val="081FD1"/>
                </a:solidFill>
                <a:latin typeface="+mj-lt"/>
                <a:ea typeface="Palatino Linotype" charset="0"/>
                <a:cs typeface="Palatino Linotype" charset="0"/>
              </a:rPr>
              <a:t>force F</a:t>
            </a:r>
            <a:r>
              <a:rPr lang="en-US" sz="2000" dirty="0">
                <a:latin typeface="+mj-lt"/>
                <a:ea typeface="Palatino Linotype" charset="0"/>
                <a:cs typeface="Palatino Linotype" charset="0"/>
              </a:rPr>
              <a:t> as shown over a small curb. The ball will </a:t>
            </a:r>
            <a:r>
              <a:rPr lang="en-US" sz="2000" dirty="0">
                <a:solidFill>
                  <a:srgbClr val="081FD1"/>
                </a:solidFill>
                <a:latin typeface="+mj-lt"/>
                <a:ea typeface="Palatino Linotype" charset="0"/>
                <a:cs typeface="Palatino Linotype" charset="0"/>
              </a:rPr>
              <a:t>rotate at the contact point </a:t>
            </a:r>
            <a:r>
              <a:rPr lang="en-US" sz="2000" dirty="0">
                <a:latin typeface="+mj-lt"/>
                <a:ea typeface="Palatino Linotype" charset="0"/>
                <a:cs typeface="Palatino Linotype" charset="0"/>
              </a:rPr>
              <a:t>with the curb to roll up and over. </a:t>
            </a:r>
          </a:p>
        </p:txBody>
      </p:sp>
      <p:sp>
        <p:nvSpPr>
          <p:cNvPr id="20" name="TextBox 19"/>
          <p:cNvSpPr txBox="1"/>
          <p:nvPr/>
        </p:nvSpPr>
        <p:spPr>
          <a:xfrm>
            <a:off x="402219" y="3888741"/>
            <a:ext cx="8420581" cy="2031325"/>
          </a:xfrm>
          <a:prstGeom prst="rect">
            <a:avLst/>
          </a:prstGeom>
          <a:noFill/>
        </p:spPr>
        <p:txBody>
          <a:bodyPr wrap="square" rtlCol="0">
            <a:spAutoFit/>
          </a:bodyPr>
          <a:lstStyle/>
          <a:p>
            <a:pPr marL="342900" indent="-342900">
              <a:buAutoNum type="alphaLcParenR"/>
            </a:pPr>
            <a:r>
              <a:rPr lang="en-US" dirty="0">
                <a:solidFill>
                  <a:srgbClr val="FF0000"/>
                </a:solidFill>
                <a:latin typeface="Apple Chancery" panose="03020702040506060504" pitchFamily="66" charset="-79"/>
                <a:ea typeface="Palatino Linotype" charset="0"/>
                <a:cs typeface="Apple Chancery" panose="03020702040506060504" pitchFamily="66" charset="-79"/>
              </a:rPr>
              <a:t>Draw a free body </a:t>
            </a:r>
            <a:r>
              <a:rPr lang="en-US" dirty="0">
                <a:latin typeface="+mj-lt"/>
                <a:ea typeface="Palatino Linotype" charset="0"/>
                <a:cs typeface="Palatino Linotype" charset="0"/>
              </a:rPr>
              <a:t>diagram for the ball at the instant it begins to roll up and over.</a:t>
            </a:r>
          </a:p>
          <a:p>
            <a:pPr marL="342900" indent="-342900">
              <a:buAutoNum type="alphaLcParenR"/>
            </a:pPr>
            <a:endParaRPr lang="en-US" dirty="0">
              <a:latin typeface="+mj-lt"/>
              <a:ea typeface="Palatino Linotype" charset="0"/>
              <a:cs typeface="Palatino Linotype" charset="0"/>
            </a:endParaRPr>
          </a:p>
          <a:p>
            <a:pPr marL="342900" indent="-342900">
              <a:buAutoNum type="alphaLcParenR"/>
            </a:pPr>
            <a:r>
              <a:rPr lang="en-US" dirty="0">
                <a:solidFill>
                  <a:srgbClr val="FF0000"/>
                </a:solidFill>
                <a:latin typeface="Apple Chancery" panose="03020702040506060504" pitchFamily="66" charset="-79"/>
                <a:ea typeface="Palatino Linotype" charset="0"/>
                <a:cs typeface="Apple Chancery" panose="03020702040506060504" pitchFamily="66" charset="-79"/>
              </a:rPr>
              <a:t>Define and draw </a:t>
            </a:r>
            <a:r>
              <a:rPr lang="en-US" dirty="0">
                <a:latin typeface="+mj-lt"/>
                <a:ea typeface="Palatino Linotype" charset="0"/>
                <a:cs typeface="Palatino Linotype" charset="0"/>
              </a:rPr>
              <a:t>“r” for the torque produced by gravity about the contact point.  How about for the torque produced by F.</a:t>
            </a:r>
          </a:p>
          <a:p>
            <a:pPr marL="342900" indent="-342900">
              <a:buAutoNum type="alphaLcParenR"/>
            </a:pPr>
            <a:endParaRPr lang="en-US" dirty="0">
              <a:latin typeface="+mj-lt"/>
              <a:ea typeface="Palatino Linotype" charset="0"/>
              <a:cs typeface="Palatino Linotype" charset="0"/>
            </a:endParaRPr>
          </a:p>
          <a:p>
            <a:pPr marL="342900" indent="-342900">
              <a:buAutoNum type="alphaLcParenR"/>
            </a:pPr>
            <a:r>
              <a:rPr lang="en-US" dirty="0">
                <a:solidFill>
                  <a:srgbClr val="FF0000"/>
                </a:solidFill>
                <a:latin typeface="Apple Chancery" panose="03020702040506060504" pitchFamily="66" charset="-79"/>
                <a:ea typeface="Palatino Linotype" charset="0"/>
                <a:cs typeface="Apple Chancery" panose="03020702040506060504" pitchFamily="66" charset="-79"/>
              </a:rPr>
              <a:t>Draw and determine </a:t>
            </a:r>
            <a:r>
              <a:rPr lang="en-US" dirty="0">
                <a:latin typeface="+mj-lt"/>
                <a:ea typeface="Palatino Linotype" charset="0"/>
                <a:cs typeface="Palatino Linotype" charset="0"/>
              </a:rPr>
              <a:t>r</a:t>
            </a:r>
            <a:r>
              <a:rPr lang="en-US" baseline="-25000" dirty="0">
                <a:latin typeface="+mj-lt"/>
                <a:ea typeface="Palatino Linotype" charset="0"/>
                <a:cs typeface="Palatino Linotype" charset="0"/>
              </a:rPr>
              <a:t>⫠</a:t>
            </a:r>
            <a:r>
              <a:rPr lang="en-US" dirty="0">
                <a:latin typeface="+mj-lt"/>
                <a:ea typeface="Palatino Linotype" charset="0"/>
                <a:cs typeface="Palatino Linotype" charset="0"/>
              </a:rPr>
              <a:t> for the torque produced by gravity about the contact point.  How about for the torque produced by F.</a:t>
            </a:r>
          </a:p>
        </p:txBody>
      </p:sp>
      <p:sp>
        <p:nvSpPr>
          <p:cNvPr id="16" name="TextBox 17">
            <a:extLst>
              <a:ext uri="{FF2B5EF4-FFF2-40B4-BE49-F238E27FC236}">
                <a16:creationId xmlns:a16="http://schemas.microsoft.com/office/drawing/2014/main" id="{FAD6478C-1879-9B47-8EBE-13C7A1975CDC}"/>
              </a:ext>
            </a:extLst>
          </p:cNvPr>
          <p:cNvSpPr txBox="1">
            <a:spLocks noChangeArrowheads="1"/>
          </p:cNvSpPr>
          <p:nvPr/>
        </p:nvSpPr>
        <p:spPr bwMode="auto">
          <a:xfrm>
            <a:off x="8579644" y="6515100"/>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32.)</a:t>
            </a:r>
          </a:p>
        </p:txBody>
      </p:sp>
    </p:spTree>
    <p:extLst>
      <p:ext uri="{BB962C8B-B14F-4D97-AF65-F5344CB8AC3E}">
        <p14:creationId xmlns:p14="http://schemas.microsoft.com/office/powerpoint/2010/main" val="3714619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9091"/>
          </a:xfrm>
        </p:spPr>
        <p:txBody>
          <a:bodyPr/>
          <a:lstStyle/>
          <a:p>
            <a:r>
              <a:rPr lang="en-US" dirty="0"/>
              <a:t>Wheel Over a Curb</a:t>
            </a:r>
          </a:p>
        </p:txBody>
      </p:sp>
      <p:sp>
        <p:nvSpPr>
          <p:cNvPr id="4" name="Oval 3"/>
          <p:cNvSpPr/>
          <p:nvPr/>
        </p:nvSpPr>
        <p:spPr bwMode="auto">
          <a:xfrm>
            <a:off x="394695" y="1679291"/>
            <a:ext cx="1750922" cy="1750922"/>
          </a:xfrm>
          <a:prstGeom prst="ellipse">
            <a:avLst/>
          </a:prstGeom>
          <a:gradFill flip="none" rotWithShape="1">
            <a:gsLst>
              <a:gs pos="0">
                <a:schemeClr val="accent1"/>
              </a:gs>
              <a:gs pos="100000">
                <a:prstClr val="white"/>
              </a:gs>
            </a:gsLst>
            <a:path path="circle">
              <a:fillToRect l="50000" t="50000" r="50000" b="50000"/>
            </a:path>
            <a:tileRect/>
          </a:gradFill>
          <a:ln w="12700" cap="flat" cmpd="sng" algn="ctr">
            <a:solidFill>
              <a:srgbClr val="000000"/>
            </a:solidFill>
            <a:prstDash val="solid"/>
            <a:round/>
            <a:headEnd type="none" w="med" len="med"/>
            <a:tailEnd type="none" w="med" len="med"/>
          </a:ln>
          <a:effectLst/>
        </p:spPr>
        <p:txBody>
          <a:bodyPr/>
          <a:lstStyle/>
          <a:p>
            <a:pPr>
              <a:defRPr/>
            </a:pPr>
            <a:endParaRPr lang="en-US" sz="2400">
              <a:ea typeface="ＭＳ Ｐゴシック" charset="0"/>
            </a:endParaRPr>
          </a:p>
        </p:txBody>
      </p:sp>
      <p:cxnSp>
        <p:nvCxnSpPr>
          <p:cNvPr id="6" name="Straight Arrow Connector 5"/>
          <p:cNvCxnSpPr/>
          <p:nvPr/>
        </p:nvCxnSpPr>
        <p:spPr>
          <a:xfrm flipH="1">
            <a:off x="1293669" y="2554752"/>
            <a:ext cx="7124" cy="4898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1179" y="2529218"/>
            <a:ext cx="720538" cy="397184"/>
          </a:xfrm>
          <a:prstGeom prst="rect">
            <a:avLst/>
          </a:prstGeom>
          <a:noFill/>
        </p:spPr>
        <p:txBody>
          <a:bodyPr wrap="square" rtlCol="0">
            <a:spAutoFit/>
          </a:bodyPr>
          <a:lstStyle/>
          <a:p>
            <a:r>
              <a:rPr lang="en-US"/>
              <a:t>mg</a:t>
            </a:r>
          </a:p>
        </p:txBody>
      </p:sp>
      <p:cxnSp>
        <p:nvCxnSpPr>
          <p:cNvPr id="9" name="Straight Arrow Connector 8"/>
          <p:cNvCxnSpPr/>
          <p:nvPr/>
        </p:nvCxnSpPr>
        <p:spPr>
          <a:xfrm flipH="1" flipV="1">
            <a:off x="1293669" y="2529218"/>
            <a:ext cx="703340" cy="5154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934" y="2454770"/>
            <a:ext cx="396075" cy="410842"/>
          </a:xfrm>
          <a:prstGeom prst="rect">
            <a:avLst/>
          </a:prstGeom>
          <a:noFill/>
        </p:spPr>
        <p:txBody>
          <a:bodyPr wrap="square" rtlCol="0">
            <a:spAutoFit/>
          </a:bodyPr>
          <a:lstStyle/>
          <a:p>
            <a:r>
              <a:rPr lang="en-US" b="1" dirty="0">
                <a:solidFill>
                  <a:srgbClr val="FF0000"/>
                </a:solidFill>
              </a:rPr>
              <a:t>r</a:t>
            </a:r>
          </a:p>
        </p:txBody>
      </p:sp>
      <p:cxnSp>
        <p:nvCxnSpPr>
          <p:cNvPr id="16" name="Straight Connector 15"/>
          <p:cNvCxnSpPr/>
          <p:nvPr/>
        </p:nvCxnSpPr>
        <p:spPr>
          <a:xfrm>
            <a:off x="1300792" y="3044650"/>
            <a:ext cx="0" cy="1099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93669" y="3044650"/>
            <a:ext cx="703340" cy="0"/>
          </a:xfrm>
          <a:prstGeom prst="line">
            <a:avLst/>
          </a:pr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48908" y="2978419"/>
            <a:ext cx="696545" cy="397184"/>
          </a:xfrm>
          <a:prstGeom prst="rect">
            <a:avLst/>
          </a:prstGeom>
          <a:noFill/>
        </p:spPr>
        <p:txBody>
          <a:bodyPr wrap="square" rtlCol="0">
            <a:spAutoFit/>
          </a:bodyPr>
          <a:lstStyle/>
          <a:p>
            <a:r>
              <a:rPr lang="en-US" dirty="0"/>
              <a:t>r</a:t>
            </a:r>
            <a:r>
              <a:rPr lang="en-US" baseline="-25000" dirty="0"/>
              <a:t>⫠</a:t>
            </a:r>
            <a:endParaRPr lang="en-US" dirty="0"/>
          </a:p>
        </p:txBody>
      </p:sp>
      <p:sp>
        <p:nvSpPr>
          <p:cNvPr id="20" name="TextBox 19"/>
          <p:cNvSpPr txBox="1"/>
          <p:nvPr/>
        </p:nvSpPr>
        <p:spPr>
          <a:xfrm>
            <a:off x="2662964" y="1417638"/>
            <a:ext cx="6097893" cy="4708981"/>
          </a:xfrm>
          <a:prstGeom prst="rect">
            <a:avLst/>
          </a:prstGeom>
          <a:noFill/>
        </p:spPr>
        <p:txBody>
          <a:bodyPr wrap="square" rtlCol="0">
            <a:spAutoFit/>
          </a:bodyPr>
          <a:lstStyle/>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To find r:</a:t>
            </a:r>
          </a:p>
          <a:p>
            <a:endParaRPr lang="en-US" sz="2000" dirty="0">
              <a:latin typeface="+mj-lt"/>
              <a:ea typeface="Palatino Linotype" charset="0"/>
              <a:cs typeface="Palatino Linotype" charset="0"/>
            </a:endParaRPr>
          </a:p>
          <a:p>
            <a:r>
              <a:rPr lang="en-US" sz="2000" dirty="0">
                <a:latin typeface="+mj-lt"/>
                <a:ea typeface="Palatino Linotype" charset="0"/>
                <a:cs typeface="Palatino Linotype" charset="0"/>
              </a:rPr>
              <a:t>-</a:t>
            </a:r>
            <a:r>
              <a:rPr lang="en-US" sz="2000" dirty="0">
                <a:solidFill>
                  <a:srgbClr val="FF0000"/>
                </a:solidFill>
                <a:latin typeface="Apple Chancery" panose="03020702040506060504" pitchFamily="66" charset="-79"/>
                <a:ea typeface="Palatino Linotype" charset="0"/>
                <a:cs typeface="Apple Chancery" panose="03020702040506060504" pitchFamily="66" charset="-79"/>
              </a:rPr>
              <a:t>Draw a vector </a:t>
            </a:r>
            <a:r>
              <a:rPr lang="en-US" sz="2000" dirty="0">
                <a:latin typeface="+mj-lt"/>
                <a:ea typeface="Palatino Linotype" charset="0"/>
                <a:cs typeface="Palatino Linotype" charset="0"/>
              </a:rPr>
              <a:t>the point about which you are taking your torque to the location of the force (from curb contact point to the center of mass, here)</a:t>
            </a:r>
          </a:p>
          <a:p>
            <a:endParaRPr lang="en-US" sz="2000" dirty="0">
              <a:latin typeface="+mj-lt"/>
              <a:ea typeface="Palatino Linotype" charset="0"/>
              <a:cs typeface="Palatino Linotype" charset="0"/>
            </a:endParaRPr>
          </a:p>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To find r</a:t>
            </a:r>
            <a:r>
              <a:rPr lang="en-US" sz="2000" baseline="-25000" dirty="0">
                <a:solidFill>
                  <a:srgbClr val="FF0000"/>
                </a:solidFill>
                <a:latin typeface="Apple Chancery" panose="03020702040506060504" pitchFamily="66" charset="-79"/>
                <a:ea typeface="Palatino Linotype" charset="0"/>
                <a:cs typeface="Apple Chancery" panose="03020702040506060504" pitchFamily="66" charset="-79"/>
              </a:rPr>
              <a:t>⫠</a:t>
            </a:r>
            <a:r>
              <a:rPr lang="en-US" sz="2000" dirty="0">
                <a:solidFill>
                  <a:srgbClr val="FF0000"/>
                </a:solidFill>
                <a:latin typeface="Apple Chancery" panose="03020702040506060504" pitchFamily="66" charset="-79"/>
                <a:ea typeface="Palatino Linotype" charset="0"/>
                <a:cs typeface="Apple Chancery" panose="03020702040506060504" pitchFamily="66" charset="-79"/>
              </a:rPr>
              <a:t> </a:t>
            </a:r>
            <a:r>
              <a:rPr lang="en-US" sz="2000" dirty="0">
                <a:latin typeface="+mj-lt"/>
                <a:ea typeface="Palatino Linotype" charset="0"/>
                <a:cs typeface="Palatino Linotype" charset="0"/>
              </a:rPr>
              <a:t>:</a:t>
            </a:r>
          </a:p>
          <a:p>
            <a:endParaRPr lang="en-US" sz="2000" dirty="0">
              <a:latin typeface="+mj-lt"/>
              <a:ea typeface="Palatino Linotype" charset="0"/>
              <a:cs typeface="Palatino Linotype" charset="0"/>
            </a:endParaRPr>
          </a:p>
          <a:p>
            <a:r>
              <a:rPr lang="en-US" sz="2000" dirty="0">
                <a:latin typeface="+mj-lt"/>
                <a:ea typeface="Palatino Linotype" charset="0"/>
                <a:cs typeface="Palatino Linotype" charset="0"/>
              </a:rPr>
              <a:t>   -extend the line of the force (mg)</a:t>
            </a:r>
          </a:p>
          <a:p>
            <a:endParaRPr lang="en-US" sz="2000" dirty="0">
              <a:latin typeface="+mj-lt"/>
              <a:ea typeface="Palatino Linotype" charset="0"/>
              <a:cs typeface="Palatino Linotype" charset="0"/>
            </a:endParaRPr>
          </a:p>
          <a:p>
            <a:r>
              <a:rPr lang="en-US" sz="2000" dirty="0">
                <a:latin typeface="+mj-lt"/>
                <a:ea typeface="Palatino Linotype" charset="0"/>
                <a:cs typeface="Palatino Linotype" charset="0"/>
              </a:rPr>
              <a:t>   -find the shortest distance between the axis of rotation (a point) and the line of the force. That’s your r</a:t>
            </a:r>
            <a:r>
              <a:rPr lang="en-US" sz="2000" baseline="-25000" dirty="0">
                <a:latin typeface="+mj-lt"/>
                <a:ea typeface="Palatino Linotype" charset="0"/>
                <a:cs typeface="Palatino Linotype" charset="0"/>
              </a:rPr>
              <a:t>⫠</a:t>
            </a:r>
            <a:r>
              <a:rPr lang="en-US" sz="2000" dirty="0">
                <a:latin typeface="+mj-lt"/>
                <a:ea typeface="Palatino Linotype" charset="0"/>
                <a:cs typeface="Palatino Linotype" charset="0"/>
              </a:rPr>
              <a:t> !</a:t>
            </a:r>
          </a:p>
          <a:p>
            <a:endParaRPr lang="en-US" sz="2000" dirty="0">
              <a:latin typeface="+mj-lt"/>
              <a:ea typeface="Palatino Linotype" charset="0"/>
              <a:cs typeface="Palatino Linotype" charset="0"/>
            </a:endParaRPr>
          </a:p>
          <a:p>
            <a:r>
              <a:rPr lang="en-US" sz="2000" dirty="0">
                <a:latin typeface="+mj-lt"/>
                <a:ea typeface="Palatino Linotype" charset="0"/>
                <a:cs typeface="Palatino Linotype" charset="0"/>
              </a:rPr>
              <a:t>   -to find its value here, use Pythagoras: hypotenuse is “R,” left side is “R-h” so find the third side</a:t>
            </a:r>
          </a:p>
        </p:txBody>
      </p:sp>
      <p:cxnSp>
        <p:nvCxnSpPr>
          <p:cNvPr id="14" name="Straight Connector 13">
            <a:extLst>
              <a:ext uri="{FF2B5EF4-FFF2-40B4-BE49-F238E27FC236}">
                <a16:creationId xmlns:a16="http://schemas.microsoft.com/office/drawing/2014/main" id="{25B62582-EA9F-AB47-A24D-D9CAAA6A77F7}"/>
              </a:ext>
            </a:extLst>
          </p:cNvPr>
          <p:cNvCxnSpPr>
            <a:cxnSpLocks/>
          </p:cNvCxnSpPr>
          <p:nvPr/>
        </p:nvCxnSpPr>
        <p:spPr bwMode="auto">
          <a:xfrm>
            <a:off x="1997009" y="3044650"/>
            <a:ext cx="329502" cy="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431F94A6-B4EE-4C42-9B05-EB3C8E18A362}"/>
              </a:ext>
            </a:extLst>
          </p:cNvPr>
          <p:cNvCxnSpPr>
            <a:cxnSpLocks/>
          </p:cNvCxnSpPr>
          <p:nvPr/>
        </p:nvCxnSpPr>
        <p:spPr bwMode="auto">
          <a:xfrm>
            <a:off x="1997009" y="3044650"/>
            <a:ext cx="0" cy="314446"/>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 name="TextBox 17">
            <a:extLst>
              <a:ext uri="{FF2B5EF4-FFF2-40B4-BE49-F238E27FC236}">
                <a16:creationId xmlns:a16="http://schemas.microsoft.com/office/drawing/2014/main" id="{79181E0C-025C-FC43-A7C6-2D85F112C7D5}"/>
              </a:ext>
            </a:extLst>
          </p:cNvPr>
          <p:cNvSpPr txBox="1">
            <a:spLocks noChangeArrowheads="1"/>
          </p:cNvSpPr>
          <p:nvPr/>
        </p:nvSpPr>
        <p:spPr bwMode="auto">
          <a:xfrm>
            <a:off x="8579644" y="6515100"/>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33.)</a:t>
            </a:r>
          </a:p>
        </p:txBody>
      </p:sp>
    </p:spTree>
    <p:extLst>
      <p:ext uri="{BB962C8B-B14F-4D97-AF65-F5344CB8AC3E}">
        <p14:creationId xmlns:p14="http://schemas.microsoft.com/office/powerpoint/2010/main" val="18619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par>
                                <p:cTn id="37" presetID="9"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where Quiz 2 stuff stops</a:t>
            </a:r>
          </a:p>
        </p:txBody>
      </p:sp>
      <p:sp>
        <p:nvSpPr>
          <p:cNvPr id="4" name="TextBox 17">
            <a:extLst>
              <a:ext uri="{FF2B5EF4-FFF2-40B4-BE49-F238E27FC236}">
                <a16:creationId xmlns:a16="http://schemas.microsoft.com/office/drawing/2014/main" id="{60AF9691-471C-9E40-B12C-3731CC47EA66}"/>
              </a:ext>
            </a:extLst>
          </p:cNvPr>
          <p:cNvSpPr txBox="1">
            <a:spLocks noChangeArrowheads="1"/>
          </p:cNvSpPr>
          <p:nvPr/>
        </p:nvSpPr>
        <p:spPr bwMode="auto">
          <a:xfrm>
            <a:off x="8579644" y="6515100"/>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a:latin typeface="Times New Roman"/>
                <a:cs typeface="Times New Roman"/>
              </a:rPr>
              <a:t>34.)</a:t>
            </a:r>
            <a:endParaRPr lang="en-US" sz="1100" dirty="0">
              <a:latin typeface="Times New Roman"/>
              <a:cs typeface="Times New Roman"/>
            </a:endParaRPr>
          </a:p>
        </p:txBody>
      </p:sp>
      <p:sp>
        <p:nvSpPr>
          <p:cNvPr id="5" name="TextBox 4">
            <a:extLst>
              <a:ext uri="{FF2B5EF4-FFF2-40B4-BE49-F238E27FC236}">
                <a16:creationId xmlns:a16="http://schemas.microsoft.com/office/drawing/2014/main" id="{D4302C59-429B-5C4C-889B-DAEF5C8AFC38}"/>
              </a:ext>
            </a:extLst>
          </p:cNvPr>
          <p:cNvSpPr txBox="1"/>
          <p:nvPr/>
        </p:nvSpPr>
        <p:spPr>
          <a:xfrm>
            <a:off x="148762" y="1431797"/>
            <a:ext cx="2311851" cy="523220"/>
          </a:xfrm>
          <a:prstGeom prst="rect">
            <a:avLst/>
          </a:prstGeom>
          <a:noFill/>
        </p:spPr>
        <p:txBody>
          <a:bodyPr wrap="non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What to know:</a:t>
            </a:r>
          </a:p>
        </p:txBody>
      </p:sp>
      <p:sp>
        <p:nvSpPr>
          <p:cNvPr id="6" name="TextBox 5">
            <a:extLst>
              <a:ext uri="{FF2B5EF4-FFF2-40B4-BE49-F238E27FC236}">
                <a16:creationId xmlns:a16="http://schemas.microsoft.com/office/drawing/2014/main" id="{2F9A07D2-0525-B448-AFB2-9D3CC715AB7B}"/>
              </a:ext>
            </a:extLst>
          </p:cNvPr>
          <p:cNvSpPr txBox="1"/>
          <p:nvPr/>
        </p:nvSpPr>
        <p:spPr>
          <a:xfrm>
            <a:off x="350044" y="2342992"/>
            <a:ext cx="6078908" cy="461665"/>
          </a:xfrm>
          <a:prstGeom prst="rect">
            <a:avLst/>
          </a:prstGeom>
          <a:noFill/>
        </p:spPr>
        <p:txBody>
          <a:bodyPr wrap="non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--How to </a:t>
            </a:r>
            <a:r>
              <a:rPr lang="en-US" sz="2000" dirty="0">
                <a:latin typeface="Times New Roman" panose="02020603050405020304" pitchFamily="18" charset="0"/>
                <a:cs typeface="Times New Roman" panose="02020603050405020304" pitchFamily="18" charset="0"/>
              </a:rPr>
              <a:t>find angle between “r” vector and “F” vector;</a:t>
            </a:r>
            <a:endParaRPr lang="en-US" sz="2400" dirty="0">
              <a:solidFill>
                <a:srgbClr val="FF0000"/>
              </a:solidFill>
              <a:latin typeface="Apple Chancery" panose="03020702040506060504" pitchFamily="66" charset="-79"/>
              <a:cs typeface="Apple Chancery" panose="03020702040506060504" pitchFamily="66" charset="-79"/>
            </a:endParaRPr>
          </a:p>
        </p:txBody>
      </p:sp>
      <p:sp>
        <p:nvSpPr>
          <p:cNvPr id="7" name="TextBox 6">
            <a:extLst>
              <a:ext uri="{FF2B5EF4-FFF2-40B4-BE49-F238E27FC236}">
                <a16:creationId xmlns:a16="http://schemas.microsoft.com/office/drawing/2014/main" id="{F3A4DF16-A8C0-A242-A9ED-7EABDD957FD4}"/>
              </a:ext>
            </a:extLst>
          </p:cNvPr>
          <p:cNvSpPr txBox="1"/>
          <p:nvPr/>
        </p:nvSpPr>
        <p:spPr>
          <a:xfrm>
            <a:off x="350044" y="2724184"/>
            <a:ext cx="6003567" cy="461665"/>
          </a:xfrm>
          <a:prstGeom prst="rect">
            <a:avLst/>
          </a:prstGeom>
          <a:noFill/>
        </p:spPr>
        <p:txBody>
          <a:bodyPr wrap="non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--How to </a:t>
            </a:r>
            <a:r>
              <a:rPr lang="en-US" sz="2000" dirty="0">
                <a:latin typeface="Times New Roman" panose="02020603050405020304" pitchFamily="18" charset="0"/>
                <a:cs typeface="Times New Roman" panose="02020603050405020304" pitchFamily="18" charset="0"/>
              </a:rPr>
              <a:t>determine magnitude of a torque calculation;</a:t>
            </a:r>
            <a:endParaRPr lang="en-US" sz="2400" dirty="0">
              <a:solidFill>
                <a:srgbClr val="FF0000"/>
              </a:solidFill>
              <a:latin typeface="Apple Chancery" panose="03020702040506060504" pitchFamily="66" charset="-79"/>
              <a:cs typeface="Apple Chancery" panose="03020702040506060504" pitchFamily="66" charset="-79"/>
            </a:endParaRPr>
          </a:p>
        </p:txBody>
      </p:sp>
      <p:sp>
        <p:nvSpPr>
          <p:cNvPr id="8" name="TextBox 7">
            <a:extLst>
              <a:ext uri="{FF2B5EF4-FFF2-40B4-BE49-F238E27FC236}">
                <a16:creationId xmlns:a16="http://schemas.microsoft.com/office/drawing/2014/main" id="{6554259C-FA81-C248-B770-38114470D357}"/>
              </a:ext>
            </a:extLst>
          </p:cNvPr>
          <p:cNvSpPr txBox="1"/>
          <p:nvPr/>
        </p:nvSpPr>
        <p:spPr>
          <a:xfrm>
            <a:off x="350044" y="3105376"/>
            <a:ext cx="5832046" cy="461665"/>
          </a:xfrm>
          <a:prstGeom prst="rect">
            <a:avLst/>
          </a:prstGeom>
          <a:noFill/>
        </p:spPr>
        <p:txBody>
          <a:bodyPr wrap="non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--How to </a:t>
            </a:r>
            <a:r>
              <a:rPr lang="en-US" sz="2000" dirty="0">
                <a:latin typeface="Times New Roman" panose="02020603050405020304" pitchFamily="18" charset="0"/>
                <a:cs typeface="Times New Roman" panose="02020603050405020304" pitchFamily="18" charset="0"/>
              </a:rPr>
              <a:t>determine direction of a torque calculation;</a:t>
            </a:r>
            <a:endParaRPr lang="en-US" sz="2400" dirty="0">
              <a:solidFill>
                <a:srgbClr val="FF0000"/>
              </a:solidFill>
              <a:latin typeface="Apple Chancery" panose="03020702040506060504" pitchFamily="66" charset="-79"/>
              <a:cs typeface="Apple Chancery" panose="03020702040506060504" pitchFamily="66" charset="-79"/>
            </a:endParaRPr>
          </a:p>
        </p:txBody>
      </p:sp>
      <p:sp>
        <p:nvSpPr>
          <p:cNvPr id="9" name="TextBox 8">
            <a:extLst>
              <a:ext uri="{FF2B5EF4-FFF2-40B4-BE49-F238E27FC236}">
                <a16:creationId xmlns:a16="http://schemas.microsoft.com/office/drawing/2014/main" id="{174861B7-9DE5-6B41-9091-747D4FA415B7}"/>
              </a:ext>
            </a:extLst>
          </p:cNvPr>
          <p:cNvSpPr txBox="1"/>
          <p:nvPr/>
        </p:nvSpPr>
        <p:spPr>
          <a:xfrm>
            <a:off x="148762" y="4260607"/>
            <a:ext cx="8115345" cy="769441"/>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Everything after this </a:t>
            </a:r>
            <a:r>
              <a:rPr lang="en-US" sz="2000" dirty="0">
                <a:latin typeface="Times New Roman" panose="02020603050405020304" pitchFamily="18" charset="0"/>
                <a:cs typeface="Times New Roman" panose="02020603050405020304" pitchFamily="18" charset="0"/>
              </a:rPr>
              <a:t>will not be </a:t>
            </a:r>
            <a:r>
              <a:rPr lang="en-US" sz="2000">
                <a:latin typeface="Times New Roman" panose="02020603050405020304" pitchFamily="18" charset="0"/>
                <a:cs typeface="Times New Roman" panose="02020603050405020304" pitchFamily="18" charset="0"/>
              </a:rPr>
              <a:t>on Monday’s </a:t>
            </a:r>
            <a:r>
              <a:rPr lang="en-US" sz="2000" dirty="0">
                <a:latin typeface="Times New Roman" panose="02020603050405020304" pitchFamily="18" charset="0"/>
                <a:cs typeface="Times New Roman" panose="02020603050405020304" pitchFamily="18" charset="0"/>
              </a:rPr>
              <a:t>quiz, but will be on the quiz after . . . </a:t>
            </a:r>
            <a:endParaRPr lang="en-US" sz="2400" dirty="0">
              <a:solidFill>
                <a:srgbClr val="FF0000"/>
              </a:solidFill>
              <a:latin typeface="Apple Chancery" panose="03020702040506060504" pitchFamily="66" charset="-79"/>
              <a:cs typeface="Apple Chancery" panose="03020702040506060504" pitchFamily="66" charset="-79"/>
            </a:endParaRPr>
          </a:p>
        </p:txBody>
      </p:sp>
      <p:sp>
        <p:nvSpPr>
          <p:cNvPr id="12" name="TextBox 11">
            <a:extLst>
              <a:ext uri="{FF2B5EF4-FFF2-40B4-BE49-F238E27FC236}">
                <a16:creationId xmlns:a16="http://schemas.microsoft.com/office/drawing/2014/main" id="{BFDE02C0-14FA-A940-BE2D-C21F0622ECCD}"/>
              </a:ext>
            </a:extLst>
          </p:cNvPr>
          <p:cNvSpPr txBox="1"/>
          <p:nvPr/>
        </p:nvSpPr>
        <p:spPr>
          <a:xfrm>
            <a:off x="350044" y="1969176"/>
            <a:ext cx="3196709" cy="461665"/>
          </a:xfrm>
          <a:prstGeom prst="rect">
            <a:avLst/>
          </a:prstGeom>
          <a:noFill/>
        </p:spPr>
        <p:txBody>
          <a:bodyPr wrap="non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--How to </a:t>
            </a:r>
            <a:r>
              <a:rPr lang="en-US" sz="2000" dirty="0">
                <a:latin typeface="Times New Roman" panose="02020603050405020304" pitchFamily="18" charset="0"/>
                <a:cs typeface="Times New Roman" panose="02020603050405020304" pitchFamily="18" charset="0"/>
              </a:rPr>
              <a:t>define “r” vector;</a:t>
            </a:r>
            <a:endParaRPr lang="en-US" sz="2400" dirty="0">
              <a:solidFill>
                <a:srgbClr val="FF0000"/>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71038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5" name="Object 3"/>
          <p:cNvGraphicFramePr>
            <a:graphicFrameLocks noChangeAspect="1"/>
          </p:cNvGraphicFramePr>
          <p:nvPr/>
        </p:nvGraphicFramePr>
        <p:xfrm>
          <a:off x="7296150" y="800100"/>
          <a:ext cx="949325" cy="465138"/>
        </p:xfrm>
        <a:graphic>
          <a:graphicData uri="http://schemas.openxmlformats.org/presentationml/2006/ole">
            <mc:AlternateContent xmlns:mc="http://schemas.openxmlformats.org/markup-compatibility/2006">
              <mc:Choice xmlns:v="urn:schemas-microsoft-com:vml" Requires="v">
                <p:oleObj name="Equation" r:id="rId2" imgW="571500" imgH="279400" progId="Equation.DSMT4">
                  <p:embed/>
                </p:oleObj>
              </mc:Choice>
              <mc:Fallback>
                <p:oleObj name="Equation" r:id="rId2" imgW="571500" imgH="279400" progId="Equation.DSMT4">
                  <p:embed/>
                  <p:pic>
                    <p:nvPicPr>
                      <p:cNvPr id="136195" name="Object 3"/>
                      <p:cNvPicPr>
                        <a:picLocks noChangeAspect="1" noChangeArrowheads="1"/>
                      </p:cNvPicPr>
                      <p:nvPr/>
                    </p:nvPicPr>
                    <p:blipFill>
                      <a:blip r:embed="rId3"/>
                      <a:srcRect/>
                      <a:stretch>
                        <a:fillRect/>
                      </a:stretch>
                    </p:blipFill>
                    <p:spPr bwMode="auto">
                      <a:xfrm>
                        <a:off x="7296150" y="800100"/>
                        <a:ext cx="949325" cy="465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5" name="Text Box 21"/>
          <p:cNvSpPr txBox="1">
            <a:spLocks/>
          </p:cNvSpPr>
          <p:nvPr/>
        </p:nvSpPr>
        <p:spPr bwMode="auto">
          <a:xfrm>
            <a:off x="167482" y="195421"/>
            <a:ext cx="8552180" cy="51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800" dirty="0">
                <a:solidFill>
                  <a:srgbClr val="FF0000"/>
                </a:solidFill>
                <a:latin typeface="Apple Chancery"/>
                <a:cs typeface="Apple Chancery"/>
              </a:rPr>
              <a:t>In fact</a:t>
            </a:r>
            <a:r>
              <a:rPr lang="en-US" sz="2000" dirty="0">
                <a:latin typeface="Times New Roman"/>
                <a:cs typeface="Times New Roman"/>
              </a:rPr>
              <a:t>, there are </a:t>
            </a:r>
            <a:r>
              <a:rPr lang="en-US" sz="2000" dirty="0">
                <a:solidFill>
                  <a:srgbClr val="0000FF"/>
                </a:solidFill>
                <a:latin typeface="Times New Roman"/>
                <a:cs typeface="Times New Roman"/>
              </a:rPr>
              <a:t>three ways </a:t>
            </a:r>
            <a:r>
              <a:rPr lang="en-US" sz="2000" dirty="0">
                <a:latin typeface="Times New Roman"/>
                <a:cs typeface="Times New Roman"/>
              </a:rPr>
              <a:t>to </a:t>
            </a:r>
            <a:r>
              <a:rPr lang="en-US" sz="2000" dirty="0">
                <a:solidFill>
                  <a:srgbClr val="0000FF"/>
                </a:solidFill>
                <a:latin typeface="Times New Roman"/>
                <a:cs typeface="Times New Roman"/>
              </a:rPr>
              <a:t>calculate a torque using polar information</a:t>
            </a:r>
            <a:r>
              <a:rPr lang="en-US" sz="2000" dirty="0">
                <a:latin typeface="Times New Roman"/>
                <a:cs typeface="Times New Roman"/>
              </a:rPr>
              <a:t>:</a:t>
            </a:r>
          </a:p>
        </p:txBody>
      </p:sp>
      <p:grpSp>
        <p:nvGrpSpPr>
          <p:cNvPr id="136200" name="Group 2"/>
          <p:cNvGrpSpPr>
            <a:grpSpLocks/>
          </p:cNvGrpSpPr>
          <p:nvPr/>
        </p:nvGrpSpPr>
        <p:grpSpPr bwMode="auto">
          <a:xfrm>
            <a:off x="4792022" y="1323201"/>
            <a:ext cx="3650070" cy="902265"/>
            <a:chOff x="912" y="1680"/>
            <a:chExt cx="4272" cy="1056"/>
          </a:xfrm>
        </p:grpSpPr>
        <p:sp>
          <p:nvSpPr>
            <p:cNvPr id="136211" name="Rectangle 3"/>
            <p:cNvSpPr>
              <a:spLocks/>
            </p:cNvSpPr>
            <p:nvPr/>
          </p:nvSpPr>
          <p:spPr bwMode="auto">
            <a:xfrm>
              <a:off x="1872" y="2064"/>
              <a:ext cx="3312" cy="336"/>
            </a:xfrm>
            <a:prstGeom prst="rect">
              <a:avLst/>
            </a:prstGeom>
            <a:solidFill>
              <a:srgbClr val="FCFF23"/>
            </a:solidFill>
            <a:ln w="25400">
              <a:solidFill>
                <a:srgbClr val="000000"/>
              </a:solidFill>
              <a:miter lim="800000"/>
              <a:headEnd/>
              <a:tailEnd/>
            </a:ln>
          </p:spPr>
          <p:txBody>
            <a:bodyPr wrap="none" anchor="ctr"/>
            <a:lstStyle/>
            <a:p>
              <a:endParaRPr lang="en-US"/>
            </a:p>
          </p:txBody>
        </p:sp>
        <p:sp>
          <p:nvSpPr>
            <p:cNvPr id="136212" name="Oval 4"/>
            <p:cNvSpPr>
              <a:spLocks/>
            </p:cNvSpPr>
            <p:nvPr/>
          </p:nvSpPr>
          <p:spPr bwMode="auto">
            <a:xfrm>
              <a:off x="960" y="1680"/>
              <a:ext cx="960" cy="1056"/>
            </a:xfrm>
            <a:prstGeom prst="ellipse">
              <a:avLst/>
            </a:prstGeom>
            <a:solidFill>
              <a:srgbClr val="FCFF23"/>
            </a:solidFill>
            <a:ln w="25400">
              <a:solidFill>
                <a:srgbClr val="000000"/>
              </a:solidFill>
              <a:round/>
              <a:headEnd/>
              <a:tailEnd/>
            </a:ln>
          </p:spPr>
          <p:txBody>
            <a:bodyPr wrap="none" anchor="ctr"/>
            <a:lstStyle/>
            <a:p>
              <a:endParaRPr lang="en-US"/>
            </a:p>
          </p:txBody>
        </p:sp>
        <p:sp>
          <p:nvSpPr>
            <p:cNvPr id="136213" name="Rectangle 5"/>
            <p:cNvSpPr>
              <a:spLocks/>
            </p:cNvSpPr>
            <p:nvPr/>
          </p:nvSpPr>
          <p:spPr bwMode="auto">
            <a:xfrm>
              <a:off x="912" y="2064"/>
              <a:ext cx="192" cy="336"/>
            </a:xfrm>
            <a:prstGeom prst="rect">
              <a:avLst/>
            </a:prstGeom>
            <a:solidFill>
              <a:schemeClr val="bg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en-US"/>
            </a:p>
          </p:txBody>
        </p:sp>
        <p:sp>
          <p:nvSpPr>
            <p:cNvPr id="136214" name="Line 6"/>
            <p:cNvSpPr>
              <a:spLocks noChangeShapeType="1"/>
            </p:cNvSpPr>
            <p:nvPr/>
          </p:nvSpPr>
          <p:spPr bwMode="auto">
            <a:xfrm>
              <a:off x="960" y="2064"/>
              <a:ext cx="48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6215" name="Line 7"/>
            <p:cNvSpPr>
              <a:spLocks noChangeShapeType="1"/>
            </p:cNvSpPr>
            <p:nvPr/>
          </p:nvSpPr>
          <p:spPr bwMode="auto">
            <a:xfrm>
              <a:off x="960" y="2400"/>
              <a:ext cx="48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6216" name="Line 8"/>
            <p:cNvSpPr>
              <a:spLocks noChangeShapeType="1"/>
            </p:cNvSpPr>
            <p:nvPr/>
          </p:nvSpPr>
          <p:spPr bwMode="auto">
            <a:xfrm flipV="1">
              <a:off x="1440" y="2064"/>
              <a:ext cx="0" cy="336"/>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6217" name="Rectangle 9"/>
            <p:cNvSpPr>
              <a:spLocks/>
            </p:cNvSpPr>
            <p:nvPr/>
          </p:nvSpPr>
          <p:spPr bwMode="auto">
            <a:xfrm>
              <a:off x="1104" y="2064"/>
              <a:ext cx="336" cy="336"/>
            </a:xfrm>
            <a:prstGeom prst="rect">
              <a:avLst/>
            </a:prstGeom>
            <a:solidFill>
              <a:srgbClr val="119922"/>
            </a:solidFill>
            <a:ln w="25400">
              <a:solidFill>
                <a:srgbClr val="000000"/>
              </a:solidFill>
              <a:miter lim="800000"/>
              <a:headEnd/>
              <a:tailEnd/>
            </a:ln>
          </p:spPr>
          <p:txBody>
            <a:bodyPr wrap="none" anchor="ctr"/>
            <a:lstStyle/>
            <a:p>
              <a:endParaRPr lang="en-US"/>
            </a:p>
          </p:txBody>
        </p:sp>
      </p:grpSp>
      <p:sp>
        <p:nvSpPr>
          <p:cNvPr id="136201" name="Line 10"/>
          <p:cNvSpPr>
            <a:spLocks noChangeShapeType="1"/>
          </p:cNvSpPr>
          <p:nvPr/>
        </p:nvSpPr>
        <p:spPr bwMode="auto">
          <a:xfrm>
            <a:off x="5079106" y="1774334"/>
            <a:ext cx="2501733" cy="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36202" name="Line 11"/>
          <p:cNvSpPr>
            <a:spLocks noChangeShapeType="1"/>
          </p:cNvSpPr>
          <p:nvPr/>
        </p:nvSpPr>
        <p:spPr bwMode="auto">
          <a:xfrm flipV="1">
            <a:off x="7580839" y="831057"/>
            <a:ext cx="1271373" cy="943277"/>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36206" name="Freeform 27"/>
          <p:cNvSpPr>
            <a:spLocks/>
          </p:cNvSpPr>
          <p:nvPr/>
        </p:nvSpPr>
        <p:spPr bwMode="auto">
          <a:xfrm>
            <a:off x="7908936" y="1528262"/>
            <a:ext cx="88859" cy="246072"/>
          </a:xfrm>
          <a:custGeom>
            <a:avLst/>
            <a:gdLst>
              <a:gd name="T0" fmla="*/ 0 w 104"/>
              <a:gd name="T1" fmla="*/ 0 h 288"/>
              <a:gd name="T2" fmla="*/ 2147483647 w 104"/>
              <a:gd name="T3" fmla="*/ 2147483647 h 288"/>
              <a:gd name="T4" fmla="*/ 2147483647 w 104"/>
              <a:gd name="T5" fmla="*/ 2147483647 h 288"/>
              <a:gd name="T6" fmla="*/ 2147483647 w 104"/>
              <a:gd name="T7" fmla="*/ 2147483647 h 288"/>
              <a:gd name="T8" fmla="*/ 0 60000 65536"/>
              <a:gd name="T9" fmla="*/ 0 60000 65536"/>
              <a:gd name="T10" fmla="*/ 0 60000 65536"/>
              <a:gd name="T11" fmla="*/ 0 60000 65536"/>
              <a:gd name="T12" fmla="*/ 0 w 104"/>
              <a:gd name="T13" fmla="*/ 0 h 288"/>
              <a:gd name="T14" fmla="*/ 104 w 104"/>
              <a:gd name="T15" fmla="*/ 288 h 288"/>
            </a:gdLst>
            <a:ahLst/>
            <a:cxnLst>
              <a:cxn ang="T8">
                <a:pos x="T0" y="T1"/>
              </a:cxn>
              <a:cxn ang="T9">
                <a:pos x="T2" y="T3"/>
              </a:cxn>
              <a:cxn ang="T10">
                <a:pos x="T4" y="T5"/>
              </a:cxn>
              <a:cxn ang="T11">
                <a:pos x="T6" y="T7"/>
              </a:cxn>
            </a:cxnLst>
            <a:rect l="T12" t="T13" r="T14" b="T15"/>
            <a:pathLst>
              <a:path w="104" h="288">
                <a:moveTo>
                  <a:pt x="0" y="0"/>
                </a:moveTo>
                <a:cubicBezTo>
                  <a:pt x="16" y="32"/>
                  <a:pt x="32" y="64"/>
                  <a:pt x="48" y="96"/>
                </a:cubicBezTo>
                <a:cubicBezTo>
                  <a:pt x="64" y="128"/>
                  <a:pt x="88" y="160"/>
                  <a:pt x="96" y="192"/>
                </a:cubicBezTo>
                <a:cubicBezTo>
                  <a:pt x="104" y="224"/>
                  <a:pt x="96" y="272"/>
                  <a:pt x="96" y="288"/>
                </a:cubicBezTo>
              </a:path>
            </a:pathLst>
          </a:custGeom>
          <a:noFill/>
          <a:ln w="1270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lIns="82296" tIns="41148" rIns="82296" bIns="41148" anchor="ctr"/>
          <a:lstStyle/>
          <a:p>
            <a:endParaRPr lang="en-US"/>
          </a:p>
        </p:txBody>
      </p:sp>
      <p:graphicFrame>
        <p:nvGraphicFramePr>
          <p:cNvPr id="136197" name="Object 5"/>
          <p:cNvGraphicFramePr>
            <a:graphicFrameLocks noChangeAspect="1"/>
          </p:cNvGraphicFramePr>
          <p:nvPr/>
        </p:nvGraphicFramePr>
        <p:xfrm>
          <a:off x="8120063" y="1345845"/>
          <a:ext cx="788987" cy="332559"/>
        </p:xfrm>
        <a:graphic>
          <a:graphicData uri="http://schemas.openxmlformats.org/presentationml/2006/ole">
            <mc:AlternateContent xmlns:mc="http://schemas.openxmlformats.org/markup-compatibility/2006">
              <mc:Choice xmlns:v="urn:schemas-microsoft-com:vml" Requires="v">
                <p:oleObj name="Equation" r:id="rId4" imgW="482600" imgH="203200" progId="Equation.DSMT4">
                  <p:embed/>
                </p:oleObj>
              </mc:Choice>
              <mc:Fallback>
                <p:oleObj name="Equation" r:id="rId4" imgW="482600" imgH="203200" progId="Equation.DSMT4">
                  <p:embed/>
                  <p:pic>
                    <p:nvPicPr>
                      <p:cNvPr id="136197" name="Object 5"/>
                      <p:cNvPicPr>
                        <a:picLocks noChangeAspect="1" noChangeArrowheads="1"/>
                      </p:cNvPicPr>
                      <p:nvPr/>
                    </p:nvPicPr>
                    <p:blipFill>
                      <a:blip r:embed="rId5"/>
                      <a:srcRect/>
                      <a:stretch>
                        <a:fillRect/>
                      </a:stretch>
                    </p:blipFill>
                    <p:spPr bwMode="auto">
                      <a:xfrm>
                        <a:off x="8120063" y="1345845"/>
                        <a:ext cx="788987" cy="332559"/>
                      </a:xfrm>
                      <a:prstGeom prst="rect">
                        <a:avLst/>
                      </a:prstGeom>
                      <a:noFill/>
                      <a:ln>
                        <a:noFill/>
                      </a:ln>
                      <a:effectLst/>
                    </p:spPr>
                  </p:pic>
                </p:oleObj>
              </mc:Fallback>
            </mc:AlternateContent>
          </a:graphicData>
        </a:graphic>
      </p:graphicFrame>
      <p:sp>
        <p:nvSpPr>
          <p:cNvPr id="136207" name="Rectangle 29"/>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6208" name="TextBox 30"/>
          <p:cNvSpPr txBox="1">
            <a:spLocks noChangeArrowheads="1"/>
          </p:cNvSpPr>
          <p:nvPr/>
        </p:nvSpPr>
        <p:spPr bwMode="auto">
          <a:xfrm>
            <a:off x="8719662" y="6515100"/>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p>
        </p:txBody>
      </p:sp>
      <p:sp>
        <p:nvSpPr>
          <p:cNvPr id="26" name="Text Box 21"/>
          <p:cNvSpPr txBox="1">
            <a:spLocks/>
          </p:cNvSpPr>
          <p:nvPr/>
        </p:nvSpPr>
        <p:spPr bwMode="auto">
          <a:xfrm>
            <a:off x="510262" y="973249"/>
            <a:ext cx="3617238"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Definition approach:</a:t>
            </a:r>
            <a:endParaRPr lang="en-US" sz="2000" dirty="0">
              <a:latin typeface="Times New Roman"/>
              <a:cs typeface="Times New Roman"/>
            </a:endParaRPr>
          </a:p>
        </p:txBody>
      </p:sp>
      <p:graphicFrame>
        <p:nvGraphicFramePr>
          <p:cNvPr id="32" name="Object 7"/>
          <p:cNvGraphicFramePr>
            <a:graphicFrameLocks noChangeAspect="1"/>
          </p:cNvGraphicFramePr>
          <p:nvPr/>
        </p:nvGraphicFramePr>
        <p:xfrm>
          <a:off x="1106488" y="1528763"/>
          <a:ext cx="2662237" cy="1047750"/>
        </p:xfrm>
        <a:graphic>
          <a:graphicData uri="http://schemas.openxmlformats.org/presentationml/2006/ole">
            <mc:AlternateContent xmlns:mc="http://schemas.openxmlformats.org/markup-compatibility/2006">
              <mc:Choice xmlns:v="urn:schemas-microsoft-com:vml" Requires="v">
                <p:oleObj name="Equation" r:id="rId6" imgW="1460500" imgH="571500" progId="Equation.DSMT4">
                  <p:embed/>
                </p:oleObj>
              </mc:Choice>
              <mc:Fallback>
                <p:oleObj name="Equation" r:id="rId6" imgW="1460500" imgH="571500" progId="Equation.DSMT4">
                  <p:embed/>
                  <p:pic>
                    <p:nvPicPr>
                      <p:cNvPr id="32" name="Object 7"/>
                      <p:cNvPicPr>
                        <a:picLocks noChangeAspect="1" noChangeArrowheads="1"/>
                      </p:cNvPicPr>
                      <p:nvPr/>
                    </p:nvPicPr>
                    <p:blipFill>
                      <a:blip r:embed="rId7"/>
                      <a:srcRect/>
                      <a:stretch>
                        <a:fillRect/>
                      </a:stretch>
                    </p:blipFill>
                    <p:spPr bwMode="auto">
                      <a:xfrm>
                        <a:off x="1106488" y="1528763"/>
                        <a:ext cx="2662237" cy="1047750"/>
                      </a:xfrm>
                      <a:prstGeom prst="rect">
                        <a:avLst/>
                      </a:prstGeom>
                      <a:noFill/>
                      <a:ln>
                        <a:noFill/>
                      </a:ln>
                      <a:effectLst/>
                    </p:spPr>
                  </p:pic>
                </p:oleObj>
              </mc:Fallback>
            </mc:AlternateContent>
          </a:graphicData>
        </a:graphic>
      </p:graphicFrame>
      <p:graphicFrame>
        <p:nvGraphicFramePr>
          <p:cNvPr id="33" name="Object 2"/>
          <p:cNvGraphicFramePr>
            <a:graphicFrameLocks noChangeAspect="1"/>
          </p:cNvGraphicFramePr>
          <p:nvPr/>
        </p:nvGraphicFramePr>
        <p:xfrm>
          <a:off x="6137275" y="1295400"/>
          <a:ext cx="1025525" cy="417513"/>
        </p:xfrm>
        <a:graphic>
          <a:graphicData uri="http://schemas.openxmlformats.org/presentationml/2006/ole">
            <mc:AlternateContent xmlns:mc="http://schemas.openxmlformats.org/markup-compatibility/2006">
              <mc:Choice xmlns:v="urn:schemas-microsoft-com:vml" Requires="v">
                <p:oleObj name="Equation" r:id="rId8" imgW="558800" imgH="228600" progId="Equation.DSMT4">
                  <p:embed/>
                </p:oleObj>
              </mc:Choice>
              <mc:Fallback>
                <p:oleObj name="Equation" r:id="rId8" imgW="558800" imgH="228600" progId="Equation.DSMT4">
                  <p:embed/>
                  <p:pic>
                    <p:nvPicPr>
                      <p:cNvPr id="33" name="Object 2"/>
                      <p:cNvPicPr>
                        <a:picLocks noChangeAspect="1" noChangeArrowheads="1"/>
                      </p:cNvPicPr>
                      <p:nvPr/>
                    </p:nvPicPr>
                    <p:blipFill>
                      <a:blip r:embed="rId9"/>
                      <a:srcRect/>
                      <a:stretch>
                        <a:fillRect/>
                      </a:stretch>
                    </p:blipFill>
                    <p:spPr bwMode="auto">
                      <a:xfrm>
                        <a:off x="6137275" y="1295400"/>
                        <a:ext cx="1025525" cy="417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4" name="Group 33"/>
          <p:cNvGrpSpPr/>
          <p:nvPr/>
        </p:nvGrpSpPr>
        <p:grpSpPr>
          <a:xfrm>
            <a:off x="4792022" y="2430526"/>
            <a:ext cx="4060190" cy="1394409"/>
            <a:chOff x="674370" y="831057"/>
            <a:chExt cx="6789420" cy="2331720"/>
          </a:xfrm>
        </p:grpSpPr>
        <p:grpSp>
          <p:nvGrpSpPr>
            <p:cNvPr id="35" name="Group 2"/>
            <p:cNvGrpSpPr>
              <a:grpSpLocks/>
            </p:cNvGrpSpPr>
            <p:nvPr/>
          </p:nvGrpSpPr>
          <p:grpSpPr bwMode="auto">
            <a:xfrm>
              <a:off x="674370" y="1654017"/>
              <a:ext cx="6103620" cy="1508760"/>
              <a:chOff x="912" y="1680"/>
              <a:chExt cx="4272" cy="1056"/>
            </a:xfrm>
          </p:grpSpPr>
          <p:sp>
            <p:nvSpPr>
              <p:cNvPr id="41" name="Rectangle 3"/>
              <p:cNvSpPr>
                <a:spLocks/>
              </p:cNvSpPr>
              <p:nvPr/>
            </p:nvSpPr>
            <p:spPr bwMode="auto">
              <a:xfrm>
                <a:off x="1872" y="2064"/>
                <a:ext cx="3312" cy="336"/>
              </a:xfrm>
              <a:prstGeom prst="rect">
                <a:avLst/>
              </a:prstGeom>
              <a:solidFill>
                <a:srgbClr val="FCFF23"/>
              </a:solidFill>
              <a:ln w="25400">
                <a:solidFill>
                  <a:srgbClr val="000000"/>
                </a:solidFill>
                <a:miter lim="800000"/>
                <a:headEnd/>
                <a:tailEnd/>
              </a:ln>
            </p:spPr>
            <p:txBody>
              <a:bodyPr wrap="none" anchor="ctr"/>
              <a:lstStyle/>
              <a:p>
                <a:endParaRPr lang="en-US"/>
              </a:p>
            </p:txBody>
          </p:sp>
          <p:sp>
            <p:nvSpPr>
              <p:cNvPr id="42" name="Oval 4"/>
              <p:cNvSpPr>
                <a:spLocks/>
              </p:cNvSpPr>
              <p:nvPr/>
            </p:nvSpPr>
            <p:spPr bwMode="auto">
              <a:xfrm>
                <a:off x="960" y="1680"/>
                <a:ext cx="960" cy="1056"/>
              </a:xfrm>
              <a:prstGeom prst="ellipse">
                <a:avLst/>
              </a:prstGeom>
              <a:solidFill>
                <a:srgbClr val="FCFF23"/>
              </a:solidFill>
              <a:ln w="25400">
                <a:solidFill>
                  <a:srgbClr val="000000"/>
                </a:solidFill>
                <a:round/>
                <a:headEnd/>
                <a:tailEnd/>
              </a:ln>
            </p:spPr>
            <p:txBody>
              <a:bodyPr wrap="none" anchor="ctr"/>
              <a:lstStyle/>
              <a:p>
                <a:endParaRPr lang="en-US"/>
              </a:p>
            </p:txBody>
          </p:sp>
          <p:sp>
            <p:nvSpPr>
              <p:cNvPr id="43" name="Rectangle 5"/>
              <p:cNvSpPr>
                <a:spLocks/>
              </p:cNvSpPr>
              <p:nvPr/>
            </p:nvSpPr>
            <p:spPr bwMode="auto">
              <a:xfrm>
                <a:off x="912" y="2064"/>
                <a:ext cx="192" cy="336"/>
              </a:xfrm>
              <a:prstGeom prst="rect">
                <a:avLst/>
              </a:prstGeom>
              <a:solidFill>
                <a:schemeClr val="bg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en-US"/>
              </a:p>
            </p:txBody>
          </p:sp>
          <p:sp>
            <p:nvSpPr>
              <p:cNvPr id="44" name="Line 6"/>
              <p:cNvSpPr>
                <a:spLocks noChangeShapeType="1"/>
              </p:cNvSpPr>
              <p:nvPr/>
            </p:nvSpPr>
            <p:spPr bwMode="auto">
              <a:xfrm>
                <a:off x="960" y="2064"/>
                <a:ext cx="48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7"/>
              <p:cNvSpPr>
                <a:spLocks noChangeShapeType="1"/>
              </p:cNvSpPr>
              <p:nvPr/>
            </p:nvSpPr>
            <p:spPr bwMode="auto">
              <a:xfrm>
                <a:off x="960" y="2400"/>
                <a:ext cx="48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8"/>
              <p:cNvSpPr>
                <a:spLocks noChangeShapeType="1"/>
              </p:cNvSpPr>
              <p:nvPr/>
            </p:nvSpPr>
            <p:spPr bwMode="auto">
              <a:xfrm flipV="1">
                <a:off x="1440" y="2064"/>
                <a:ext cx="0" cy="336"/>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 name="Rectangle 9"/>
              <p:cNvSpPr>
                <a:spLocks/>
              </p:cNvSpPr>
              <p:nvPr/>
            </p:nvSpPr>
            <p:spPr bwMode="auto">
              <a:xfrm>
                <a:off x="1104" y="2064"/>
                <a:ext cx="336" cy="336"/>
              </a:xfrm>
              <a:prstGeom prst="rect">
                <a:avLst/>
              </a:prstGeom>
              <a:solidFill>
                <a:srgbClr val="119922"/>
              </a:solidFill>
              <a:ln w="25400">
                <a:solidFill>
                  <a:srgbClr val="000000"/>
                </a:solidFill>
                <a:miter lim="800000"/>
                <a:headEnd/>
                <a:tailEnd/>
              </a:ln>
            </p:spPr>
            <p:txBody>
              <a:bodyPr wrap="none" anchor="ctr"/>
              <a:lstStyle/>
              <a:p>
                <a:endParaRPr lang="en-US"/>
              </a:p>
            </p:txBody>
          </p:sp>
        </p:grpSp>
        <p:sp>
          <p:nvSpPr>
            <p:cNvPr id="36" name="Line 10"/>
            <p:cNvSpPr>
              <a:spLocks noChangeShapeType="1"/>
            </p:cNvSpPr>
            <p:nvPr/>
          </p:nvSpPr>
          <p:spPr bwMode="auto">
            <a:xfrm>
              <a:off x="1154430" y="2408397"/>
              <a:ext cx="4183380" cy="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37" name="Line 11"/>
            <p:cNvSpPr>
              <a:spLocks noChangeShapeType="1"/>
            </p:cNvSpPr>
            <p:nvPr/>
          </p:nvSpPr>
          <p:spPr bwMode="auto">
            <a:xfrm flipV="1">
              <a:off x="5337810" y="831057"/>
              <a:ext cx="2125980" cy="1577340"/>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38" name="Line 12"/>
            <p:cNvSpPr>
              <a:spLocks noChangeShapeType="1"/>
            </p:cNvSpPr>
            <p:nvPr/>
          </p:nvSpPr>
          <p:spPr bwMode="auto">
            <a:xfrm>
              <a:off x="5406390" y="2408397"/>
              <a:ext cx="2057400" cy="0"/>
            </a:xfrm>
            <a:prstGeom prst="line">
              <a:avLst/>
            </a:prstGeom>
            <a:noFill/>
            <a:ln w="19050" cmpd="sng">
              <a:solidFill>
                <a:srgbClr val="000000"/>
              </a:solidFill>
              <a:prstDash val="dash"/>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39" name="Line 13"/>
            <p:cNvSpPr>
              <a:spLocks noChangeShapeType="1"/>
            </p:cNvSpPr>
            <p:nvPr/>
          </p:nvSpPr>
          <p:spPr bwMode="auto">
            <a:xfrm flipV="1">
              <a:off x="7463790" y="968217"/>
              <a:ext cx="0" cy="1371600"/>
            </a:xfrm>
            <a:prstGeom prst="line">
              <a:avLst/>
            </a:prstGeom>
            <a:noFill/>
            <a:ln w="28575" cmpd="sng">
              <a:solidFill>
                <a:srgbClr val="FF0000"/>
              </a:solidFill>
              <a:prstDash val="dash"/>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grpSp>
      <p:cxnSp>
        <p:nvCxnSpPr>
          <p:cNvPr id="4" name="Straight Connector 3"/>
          <p:cNvCxnSpPr/>
          <p:nvPr/>
        </p:nvCxnSpPr>
        <p:spPr>
          <a:xfrm>
            <a:off x="7708900" y="1774334"/>
            <a:ext cx="889158" cy="0"/>
          </a:xfrm>
          <a:prstGeom prst="line">
            <a:avLst/>
          </a:prstGeom>
          <a:ln w="9525" cmpd="sng">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49" name="Object 3"/>
          <p:cNvGraphicFramePr>
            <a:graphicFrameLocks noChangeAspect="1"/>
          </p:cNvGraphicFramePr>
          <p:nvPr/>
        </p:nvGraphicFramePr>
        <p:xfrm>
          <a:off x="7156732" y="2444250"/>
          <a:ext cx="1181100" cy="401637"/>
        </p:xfrm>
        <a:graphic>
          <a:graphicData uri="http://schemas.openxmlformats.org/presentationml/2006/ole">
            <mc:AlternateContent xmlns:mc="http://schemas.openxmlformats.org/markup-compatibility/2006">
              <mc:Choice xmlns:v="urn:schemas-microsoft-com:vml" Requires="v">
                <p:oleObj name="Equation" r:id="rId10" imgW="711200" imgH="241300" progId="Equation.DSMT4">
                  <p:embed/>
                </p:oleObj>
              </mc:Choice>
              <mc:Fallback>
                <p:oleObj name="Equation" r:id="rId10" imgW="711200" imgH="241300" progId="Equation.DSMT4">
                  <p:embed/>
                  <p:pic>
                    <p:nvPicPr>
                      <p:cNvPr id="49" name="Object 3"/>
                      <p:cNvPicPr>
                        <a:picLocks noChangeAspect="1" noChangeArrowheads="1"/>
                      </p:cNvPicPr>
                      <p:nvPr/>
                    </p:nvPicPr>
                    <p:blipFill>
                      <a:blip r:embed="rId11"/>
                      <a:srcRect/>
                      <a:stretch>
                        <a:fillRect/>
                      </a:stretch>
                    </p:blipFill>
                    <p:spPr bwMode="auto">
                      <a:xfrm>
                        <a:off x="7156732" y="2444250"/>
                        <a:ext cx="1181100" cy="401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0" name="Text Box 21"/>
          <p:cNvSpPr txBox="1">
            <a:spLocks/>
          </p:cNvSpPr>
          <p:nvPr/>
        </p:nvSpPr>
        <p:spPr bwMode="auto">
          <a:xfrm>
            <a:off x="510262" y="2779317"/>
            <a:ext cx="3617238"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F-perpendicular approach:</a:t>
            </a:r>
            <a:endParaRPr lang="en-US" sz="2000" dirty="0">
              <a:latin typeface="Times New Roman"/>
              <a:cs typeface="Times New Roman"/>
            </a:endParaRPr>
          </a:p>
        </p:txBody>
      </p:sp>
      <p:graphicFrame>
        <p:nvGraphicFramePr>
          <p:cNvPr id="51" name="Object 7"/>
          <p:cNvGraphicFramePr>
            <a:graphicFrameLocks noChangeAspect="1"/>
          </p:cNvGraphicFramePr>
          <p:nvPr/>
        </p:nvGraphicFramePr>
        <p:xfrm>
          <a:off x="1109663" y="3332163"/>
          <a:ext cx="1873250" cy="955675"/>
        </p:xfrm>
        <a:graphic>
          <a:graphicData uri="http://schemas.openxmlformats.org/presentationml/2006/ole">
            <mc:AlternateContent xmlns:mc="http://schemas.openxmlformats.org/markup-compatibility/2006">
              <mc:Choice xmlns:v="urn:schemas-microsoft-com:vml" Requires="v">
                <p:oleObj name="Equation" r:id="rId12" imgW="1028700" imgH="520700" progId="Equation.DSMT4">
                  <p:embed/>
                </p:oleObj>
              </mc:Choice>
              <mc:Fallback>
                <p:oleObj name="Equation" r:id="rId12" imgW="1028700" imgH="520700" progId="Equation.DSMT4">
                  <p:embed/>
                  <p:pic>
                    <p:nvPicPr>
                      <p:cNvPr id="51" name="Object 7"/>
                      <p:cNvPicPr>
                        <a:picLocks noChangeAspect="1" noChangeArrowheads="1"/>
                      </p:cNvPicPr>
                      <p:nvPr/>
                    </p:nvPicPr>
                    <p:blipFill>
                      <a:blip r:embed="rId13"/>
                      <a:srcRect/>
                      <a:stretch>
                        <a:fillRect/>
                      </a:stretch>
                    </p:blipFill>
                    <p:spPr bwMode="auto">
                      <a:xfrm>
                        <a:off x="1109663" y="3332163"/>
                        <a:ext cx="1873250" cy="955675"/>
                      </a:xfrm>
                      <a:prstGeom prst="rect">
                        <a:avLst/>
                      </a:prstGeom>
                      <a:noFill/>
                      <a:ln>
                        <a:noFill/>
                      </a:ln>
                      <a:effectLst/>
                    </p:spPr>
                  </p:pic>
                </p:oleObj>
              </mc:Fallback>
            </mc:AlternateContent>
          </a:graphicData>
        </a:graphic>
      </p:graphicFrame>
      <p:sp>
        <p:nvSpPr>
          <p:cNvPr id="52" name="Text Box 21"/>
          <p:cNvSpPr txBox="1">
            <a:spLocks/>
          </p:cNvSpPr>
          <p:nvPr/>
        </p:nvSpPr>
        <p:spPr bwMode="auto">
          <a:xfrm>
            <a:off x="510262" y="4521885"/>
            <a:ext cx="3617238"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r-perpendicular approach:</a:t>
            </a:r>
            <a:endParaRPr lang="en-US" sz="2000" dirty="0">
              <a:latin typeface="Times New Roman"/>
              <a:cs typeface="Times New Roman"/>
            </a:endParaRPr>
          </a:p>
        </p:txBody>
      </p:sp>
      <p:graphicFrame>
        <p:nvGraphicFramePr>
          <p:cNvPr id="53" name="Object 7"/>
          <p:cNvGraphicFramePr>
            <a:graphicFrameLocks noChangeAspect="1"/>
          </p:cNvGraphicFramePr>
          <p:nvPr/>
        </p:nvGraphicFramePr>
        <p:xfrm>
          <a:off x="1108075" y="5087938"/>
          <a:ext cx="2060575" cy="1023937"/>
        </p:xfrm>
        <a:graphic>
          <a:graphicData uri="http://schemas.openxmlformats.org/presentationml/2006/ole">
            <mc:AlternateContent xmlns:mc="http://schemas.openxmlformats.org/markup-compatibility/2006">
              <mc:Choice xmlns:v="urn:schemas-microsoft-com:vml" Requires="v">
                <p:oleObj name="Equation" r:id="rId14" imgW="1130300" imgH="558800" progId="Equation.DSMT4">
                  <p:embed/>
                </p:oleObj>
              </mc:Choice>
              <mc:Fallback>
                <p:oleObj name="Equation" r:id="rId14" imgW="1130300" imgH="558800" progId="Equation.DSMT4">
                  <p:embed/>
                  <p:pic>
                    <p:nvPicPr>
                      <p:cNvPr id="53" name="Object 7"/>
                      <p:cNvPicPr>
                        <a:picLocks noChangeAspect="1" noChangeArrowheads="1"/>
                      </p:cNvPicPr>
                      <p:nvPr/>
                    </p:nvPicPr>
                    <p:blipFill>
                      <a:blip r:embed="rId15"/>
                      <a:srcRect/>
                      <a:stretch>
                        <a:fillRect/>
                      </a:stretch>
                    </p:blipFill>
                    <p:spPr bwMode="auto">
                      <a:xfrm>
                        <a:off x="1108075" y="5087938"/>
                        <a:ext cx="2060575" cy="1023937"/>
                      </a:xfrm>
                      <a:prstGeom prst="rect">
                        <a:avLst/>
                      </a:prstGeom>
                      <a:noFill/>
                      <a:ln>
                        <a:noFill/>
                      </a:ln>
                      <a:effectLst/>
                    </p:spPr>
                  </p:pic>
                </p:oleObj>
              </mc:Fallback>
            </mc:AlternateContent>
          </a:graphicData>
        </a:graphic>
      </p:graphicFrame>
      <p:graphicFrame>
        <p:nvGraphicFramePr>
          <p:cNvPr id="54" name="Object 2"/>
          <p:cNvGraphicFramePr>
            <a:graphicFrameLocks noChangeAspect="1"/>
          </p:cNvGraphicFramePr>
          <p:nvPr/>
        </p:nvGraphicFramePr>
        <p:xfrm>
          <a:off x="6367745" y="2873375"/>
          <a:ext cx="744537" cy="371475"/>
        </p:xfrm>
        <a:graphic>
          <a:graphicData uri="http://schemas.openxmlformats.org/presentationml/2006/ole">
            <mc:AlternateContent xmlns:mc="http://schemas.openxmlformats.org/markup-compatibility/2006">
              <mc:Choice xmlns:v="urn:schemas-microsoft-com:vml" Requires="v">
                <p:oleObj name="Equation" r:id="rId16" imgW="406400" imgH="203200" progId="Equation.DSMT4">
                  <p:embed/>
                </p:oleObj>
              </mc:Choice>
              <mc:Fallback>
                <p:oleObj name="Equation" r:id="rId16" imgW="406400" imgH="203200" progId="Equation.DSMT4">
                  <p:embed/>
                  <p:pic>
                    <p:nvPicPr>
                      <p:cNvPr id="54" name="Object 2"/>
                      <p:cNvPicPr>
                        <a:picLocks noChangeAspect="1" noChangeArrowheads="1"/>
                      </p:cNvPicPr>
                      <p:nvPr/>
                    </p:nvPicPr>
                    <p:blipFill>
                      <a:blip r:embed="rId17"/>
                      <a:srcRect/>
                      <a:stretch>
                        <a:fillRect/>
                      </a:stretch>
                    </p:blipFill>
                    <p:spPr bwMode="auto">
                      <a:xfrm>
                        <a:off x="6367745" y="2873375"/>
                        <a:ext cx="744537" cy="371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56" name="Group 2"/>
          <p:cNvGrpSpPr>
            <a:grpSpLocks/>
          </p:cNvGrpSpPr>
          <p:nvPr/>
        </p:nvGrpSpPr>
        <p:grpSpPr bwMode="auto">
          <a:xfrm>
            <a:off x="4888879" y="4707700"/>
            <a:ext cx="3650070" cy="902265"/>
            <a:chOff x="912" y="1680"/>
            <a:chExt cx="4272" cy="1056"/>
          </a:xfrm>
        </p:grpSpPr>
        <p:sp>
          <p:nvSpPr>
            <p:cNvPr id="62" name="Rectangle 3"/>
            <p:cNvSpPr>
              <a:spLocks/>
            </p:cNvSpPr>
            <p:nvPr/>
          </p:nvSpPr>
          <p:spPr bwMode="auto">
            <a:xfrm>
              <a:off x="1872" y="2064"/>
              <a:ext cx="3312" cy="336"/>
            </a:xfrm>
            <a:prstGeom prst="rect">
              <a:avLst/>
            </a:prstGeom>
            <a:solidFill>
              <a:srgbClr val="FCFF23"/>
            </a:solidFill>
            <a:ln w="25400">
              <a:solidFill>
                <a:srgbClr val="000000"/>
              </a:solidFill>
              <a:miter lim="800000"/>
              <a:headEnd/>
              <a:tailEnd/>
            </a:ln>
          </p:spPr>
          <p:txBody>
            <a:bodyPr wrap="none" anchor="ctr"/>
            <a:lstStyle/>
            <a:p>
              <a:endParaRPr lang="en-US"/>
            </a:p>
          </p:txBody>
        </p:sp>
        <p:sp>
          <p:nvSpPr>
            <p:cNvPr id="63" name="Oval 4"/>
            <p:cNvSpPr>
              <a:spLocks/>
            </p:cNvSpPr>
            <p:nvPr/>
          </p:nvSpPr>
          <p:spPr bwMode="auto">
            <a:xfrm>
              <a:off x="960" y="1680"/>
              <a:ext cx="960" cy="1056"/>
            </a:xfrm>
            <a:prstGeom prst="ellipse">
              <a:avLst/>
            </a:prstGeom>
            <a:solidFill>
              <a:srgbClr val="FCFF23"/>
            </a:solidFill>
            <a:ln w="25400">
              <a:solidFill>
                <a:srgbClr val="000000"/>
              </a:solidFill>
              <a:round/>
              <a:headEnd/>
              <a:tailEnd/>
            </a:ln>
          </p:spPr>
          <p:txBody>
            <a:bodyPr wrap="none" anchor="ctr"/>
            <a:lstStyle/>
            <a:p>
              <a:endParaRPr lang="en-US"/>
            </a:p>
          </p:txBody>
        </p:sp>
        <p:sp>
          <p:nvSpPr>
            <p:cNvPr id="64" name="Rectangle 5"/>
            <p:cNvSpPr>
              <a:spLocks/>
            </p:cNvSpPr>
            <p:nvPr/>
          </p:nvSpPr>
          <p:spPr bwMode="auto">
            <a:xfrm>
              <a:off x="912" y="2064"/>
              <a:ext cx="192" cy="336"/>
            </a:xfrm>
            <a:prstGeom prst="rect">
              <a:avLst/>
            </a:prstGeom>
            <a:solidFill>
              <a:schemeClr val="bg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en-US"/>
            </a:p>
          </p:txBody>
        </p:sp>
        <p:sp>
          <p:nvSpPr>
            <p:cNvPr id="65" name="Line 6"/>
            <p:cNvSpPr>
              <a:spLocks noChangeShapeType="1"/>
            </p:cNvSpPr>
            <p:nvPr/>
          </p:nvSpPr>
          <p:spPr bwMode="auto">
            <a:xfrm>
              <a:off x="960" y="2064"/>
              <a:ext cx="48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6" name="Line 7"/>
            <p:cNvSpPr>
              <a:spLocks noChangeShapeType="1"/>
            </p:cNvSpPr>
            <p:nvPr/>
          </p:nvSpPr>
          <p:spPr bwMode="auto">
            <a:xfrm>
              <a:off x="960" y="2400"/>
              <a:ext cx="48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 name="Line 8"/>
            <p:cNvSpPr>
              <a:spLocks noChangeShapeType="1"/>
            </p:cNvSpPr>
            <p:nvPr/>
          </p:nvSpPr>
          <p:spPr bwMode="auto">
            <a:xfrm flipV="1">
              <a:off x="1440" y="2064"/>
              <a:ext cx="0" cy="336"/>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8" name="Rectangle 9"/>
            <p:cNvSpPr>
              <a:spLocks/>
            </p:cNvSpPr>
            <p:nvPr/>
          </p:nvSpPr>
          <p:spPr bwMode="auto">
            <a:xfrm>
              <a:off x="1104" y="2064"/>
              <a:ext cx="336" cy="336"/>
            </a:xfrm>
            <a:prstGeom prst="rect">
              <a:avLst/>
            </a:prstGeom>
            <a:solidFill>
              <a:srgbClr val="119922"/>
            </a:solidFill>
            <a:ln w="25400">
              <a:solidFill>
                <a:srgbClr val="000000"/>
              </a:solidFill>
              <a:miter lim="800000"/>
              <a:headEnd/>
              <a:tailEnd/>
            </a:ln>
          </p:spPr>
          <p:txBody>
            <a:bodyPr wrap="none" anchor="ctr"/>
            <a:lstStyle/>
            <a:p>
              <a:endParaRPr lang="en-US"/>
            </a:p>
          </p:txBody>
        </p:sp>
      </p:grpSp>
      <p:sp>
        <p:nvSpPr>
          <p:cNvPr id="57" name="Line 10"/>
          <p:cNvSpPr>
            <a:spLocks noChangeShapeType="1"/>
          </p:cNvSpPr>
          <p:nvPr/>
        </p:nvSpPr>
        <p:spPr bwMode="auto">
          <a:xfrm>
            <a:off x="5175963" y="5158833"/>
            <a:ext cx="2501733"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58" name="Line 11"/>
          <p:cNvSpPr>
            <a:spLocks noChangeShapeType="1"/>
          </p:cNvSpPr>
          <p:nvPr/>
        </p:nvSpPr>
        <p:spPr bwMode="auto">
          <a:xfrm flipV="1">
            <a:off x="7677696" y="4215556"/>
            <a:ext cx="1271373" cy="943277"/>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graphicFrame>
        <p:nvGraphicFramePr>
          <p:cNvPr id="70" name="Object 2"/>
          <p:cNvGraphicFramePr>
            <a:graphicFrameLocks noChangeAspect="1"/>
          </p:cNvGraphicFramePr>
          <p:nvPr/>
        </p:nvGraphicFramePr>
        <p:xfrm>
          <a:off x="4274258" y="5799210"/>
          <a:ext cx="1557338" cy="650875"/>
        </p:xfrm>
        <a:graphic>
          <a:graphicData uri="http://schemas.openxmlformats.org/presentationml/2006/ole">
            <mc:AlternateContent xmlns:mc="http://schemas.openxmlformats.org/markup-compatibility/2006">
              <mc:Choice xmlns:v="urn:schemas-microsoft-com:vml" Requires="v">
                <p:oleObj name="Equation" r:id="rId18" imgW="850900" imgH="355600" progId="Equation.DSMT4">
                  <p:embed/>
                </p:oleObj>
              </mc:Choice>
              <mc:Fallback>
                <p:oleObj name="Equation" r:id="rId18" imgW="850900" imgH="355600" progId="Equation.DSMT4">
                  <p:embed/>
                  <p:pic>
                    <p:nvPicPr>
                      <p:cNvPr id="70" name="Object 2"/>
                      <p:cNvPicPr>
                        <a:picLocks noChangeAspect="1" noChangeArrowheads="1"/>
                      </p:cNvPicPr>
                      <p:nvPr/>
                    </p:nvPicPr>
                    <p:blipFill>
                      <a:blip r:embed="rId19"/>
                      <a:srcRect/>
                      <a:stretch>
                        <a:fillRect/>
                      </a:stretch>
                    </p:blipFill>
                    <p:spPr bwMode="auto">
                      <a:xfrm>
                        <a:off x="4274258" y="5799210"/>
                        <a:ext cx="1557338" cy="650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 name="Object 3"/>
          <p:cNvGraphicFramePr>
            <a:graphicFrameLocks noChangeAspect="1"/>
          </p:cNvGraphicFramePr>
          <p:nvPr/>
        </p:nvGraphicFramePr>
        <p:xfrm>
          <a:off x="7410743" y="4193267"/>
          <a:ext cx="949325" cy="465138"/>
        </p:xfrm>
        <a:graphic>
          <a:graphicData uri="http://schemas.openxmlformats.org/presentationml/2006/ole">
            <mc:AlternateContent xmlns:mc="http://schemas.openxmlformats.org/markup-compatibility/2006">
              <mc:Choice xmlns:v="urn:schemas-microsoft-com:vml" Requires="v">
                <p:oleObj name="Equation" r:id="rId20" imgW="571500" imgH="279400" progId="Equation.DSMT4">
                  <p:embed/>
                </p:oleObj>
              </mc:Choice>
              <mc:Fallback>
                <p:oleObj name="Equation" r:id="rId20" imgW="571500" imgH="279400" progId="Equation.DSMT4">
                  <p:embed/>
                  <p:pic>
                    <p:nvPicPr>
                      <p:cNvPr id="71" name="Object 3"/>
                      <p:cNvPicPr>
                        <a:picLocks noChangeAspect="1" noChangeArrowheads="1"/>
                      </p:cNvPicPr>
                      <p:nvPr/>
                    </p:nvPicPr>
                    <p:blipFill>
                      <a:blip r:embed="rId3"/>
                      <a:srcRect/>
                      <a:stretch>
                        <a:fillRect/>
                      </a:stretch>
                    </p:blipFill>
                    <p:spPr bwMode="auto">
                      <a:xfrm>
                        <a:off x="7410743" y="4193267"/>
                        <a:ext cx="949325" cy="465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6" name="Straight Connector 5"/>
          <p:cNvCxnSpPr/>
          <p:nvPr/>
        </p:nvCxnSpPr>
        <p:spPr>
          <a:xfrm flipH="1">
            <a:off x="5603349" y="5239430"/>
            <a:ext cx="1977490" cy="1466243"/>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5175963" y="5168098"/>
            <a:ext cx="869237" cy="1093002"/>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76" name="Object 2"/>
          <p:cNvGraphicFramePr>
            <a:graphicFrameLocks noChangeAspect="1"/>
          </p:cNvGraphicFramePr>
          <p:nvPr/>
        </p:nvGraphicFramePr>
        <p:xfrm>
          <a:off x="6137275" y="4659385"/>
          <a:ext cx="1025525" cy="417513"/>
        </p:xfrm>
        <a:graphic>
          <a:graphicData uri="http://schemas.openxmlformats.org/presentationml/2006/ole">
            <mc:AlternateContent xmlns:mc="http://schemas.openxmlformats.org/markup-compatibility/2006">
              <mc:Choice xmlns:v="urn:schemas-microsoft-com:vml" Requires="v">
                <p:oleObj name="Equation" r:id="rId21" imgW="558800" imgH="228600" progId="Equation.DSMT4">
                  <p:embed/>
                </p:oleObj>
              </mc:Choice>
              <mc:Fallback>
                <p:oleObj name="Equation" r:id="rId21" imgW="558800" imgH="228600" progId="Equation.DSMT4">
                  <p:embed/>
                  <p:pic>
                    <p:nvPicPr>
                      <p:cNvPr id="76" name="Object 2"/>
                      <p:cNvPicPr>
                        <a:picLocks noChangeAspect="1" noChangeArrowheads="1"/>
                      </p:cNvPicPr>
                      <p:nvPr/>
                    </p:nvPicPr>
                    <p:blipFill>
                      <a:blip r:embed="rId9"/>
                      <a:srcRect/>
                      <a:stretch>
                        <a:fillRect/>
                      </a:stretch>
                    </p:blipFill>
                    <p:spPr bwMode="auto">
                      <a:xfrm>
                        <a:off x="6137275" y="4659385"/>
                        <a:ext cx="1025525" cy="417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5176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6200"/>
                                        </p:tgtEl>
                                        <p:attrNameLst>
                                          <p:attrName>style.visibility</p:attrName>
                                        </p:attrNameLst>
                                      </p:cBhvr>
                                      <p:to>
                                        <p:strVal val="visible"/>
                                      </p:to>
                                    </p:set>
                                    <p:animEffect transition="in" filter="dissolve">
                                      <p:cBhvr>
                                        <p:cTn id="7" dur="500"/>
                                        <p:tgtEl>
                                          <p:spTgt spid="13620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6201"/>
                                        </p:tgtEl>
                                        <p:attrNameLst>
                                          <p:attrName>style.visibility</p:attrName>
                                        </p:attrNameLst>
                                      </p:cBhvr>
                                      <p:to>
                                        <p:strVal val="visible"/>
                                      </p:to>
                                    </p:set>
                                    <p:animEffect transition="in" filter="dissolve">
                                      <p:cBhvr>
                                        <p:cTn id="10" dur="500"/>
                                        <p:tgtEl>
                                          <p:spTgt spid="13620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6202"/>
                                        </p:tgtEl>
                                        <p:attrNameLst>
                                          <p:attrName>style.visibility</p:attrName>
                                        </p:attrNameLst>
                                      </p:cBhvr>
                                      <p:to>
                                        <p:strVal val="visible"/>
                                      </p:to>
                                    </p:set>
                                    <p:animEffect transition="in" filter="dissolve">
                                      <p:cBhvr>
                                        <p:cTn id="13" dur="500"/>
                                        <p:tgtEl>
                                          <p:spTgt spid="13620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6206"/>
                                        </p:tgtEl>
                                        <p:attrNameLst>
                                          <p:attrName>style.visibility</p:attrName>
                                        </p:attrNameLst>
                                      </p:cBhvr>
                                      <p:to>
                                        <p:strVal val="visible"/>
                                      </p:to>
                                    </p:set>
                                    <p:animEffect transition="in" filter="dissolve">
                                      <p:cBhvr>
                                        <p:cTn id="16" dur="500"/>
                                        <p:tgtEl>
                                          <p:spTgt spid="136206"/>
                                        </p:tgtEl>
                                      </p:cBhvr>
                                    </p:animEffect>
                                  </p:childTnLst>
                                </p:cTn>
                              </p:par>
                              <p:par>
                                <p:cTn id="17" presetID="9" presetClass="entr" presetSubtype="0" fill="hold" nodeType="withEffect">
                                  <p:stCondLst>
                                    <p:cond delay="0"/>
                                  </p:stCondLst>
                                  <p:childTnLst>
                                    <p:set>
                                      <p:cBhvr>
                                        <p:cTn id="18" dur="1" fill="hold">
                                          <p:stCondLst>
                                            <p:cond delay="0"/>
                                          </p:stCondLst>
                                        </p:cTn>
                                        <p:tgtEl>
                                          <p:spTgt spid="136197"/>
                                        </p:tgtEl>
                                        <p:attrNameLst>
                                          <p:attrName>style.visibility</p:attrName>
                                        </p:attrNameLst>
                                      </p:cBhvr>
                                      <p:to>
                                        <p:strVal val="visible"/>
                                      </p:to>
                                    </p:set>
                                    <p:animEffect transition="in" filter="dissolve">
                                      <p:cBhvr>
                                        <p:cTn id="19" dur="500"/>
                                        <p:tgtEl>
                                          <p:spTgt spid="136197"/>
                                        </p:tgtEl>
                                      </p:cBhvr>
                                    </p:animEffect>
                                  </p:childTnLst>
                                </p:cTn>
                              </p:par>
                              <p:par>
                                <p:cTn id="20" presetID="9"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par>
                                <p:cTn id="23" presetID="9"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nodeType="withEffect">
                                  <p:stCondLst>
                                    <p:cond delay="0"/>
                                  </p:stCondLst>
                                  <p:childTnLst>
                                    <p:set>
                                      <p:cBhvr>
                                        <p:cTn id="27" dur="1" fill="hold">
                                          <p:stCondLst>
                                            <p:cond delay="0"/>
                                          </p:stCondLst>
                                        </p:cTn>
                                        <p:tgtEl>
                                          <p:spTgt spid="136195"/>
                                        </p:tgtEl>
                                        <p:attrNameLst>
                                          <p:attrName>style.visibility</p:attrName>
                                        </p:attrNameLst>
                                      </p:cBhvr>
                                      <p:to>
                                        <p:strVal val="visible"/>
                                      </p:to>
                                    </p:set>
                                    <p:animEffect transition="in" filter="dissolve">
                                      <p:cBhvr>
                                        <p:cTn id="28" dur="500"/>
                                        <p:tgtEl>
                                          <p:spTgt spid="13619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dissolv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ssolve">
                                      <p:cBhvr>
                                        <p:cTn id="41" dur="500"/>
                                        <p:tgtEl>
                                          <p:spTgt spid="34"/>
                                        </p:tgtEl>
                                      </p:cBhvr>
                                    </p:animEffect>
                                  </p:childTnLst>
                                </p:cTn>
                              </p:par>
                              <p:par>
                                <p:cTn id="42" presetID="9"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dissolve">
                                      <p:cBhvr>
                                        <p:cTn id="44" dur="500"/>
                                        <p:tgtEl>
                                          <p:spTgt spid="49"/>
                                        </p:tgtEl>
                                      </p:cBhvr>
                                    </p:animEffect>
                                  </p:childTnLst>
                                </p:cTn>
                              </p:par>
                              <p:par>
                                <p:cTn id="45" presetID="9"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dissolve">
                                      <p:cBhvr>
                                        <p:cTn id="47" dur="500"/>
                                        <p:tgtEl>
                                          <p:spTgt spid="54"/>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dissolv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dissolve">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dissolve">
                                      <p:cBhvr>
                                        <p:cTn id="60" dur="500"/>
                                        <p:tgtEl>
                                          <p:spTgt spid="56"/>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dissolve">
                                      <p:cBhvr>
                                        <p:cTn id="63" dur="500"/>
                                        <p:tgtEl>
                                          <p:spTgt spid="57"/>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dissolve">
                                      <p:cBhvr>
                                        <p:cTn id="66" dur="500"/>
                                        <p:tgtEl>
                                          <p:spTgt spid="58"/>
                                        </p:tgtEl>
                                      </p:cBhvr>
                                    </p:animEffect>
                                  </p:childTnLst>
                                </p:cTn>
                              </p:par>
                              <p:par>
                                <p:cTn id="67" presetID="9" presetClass="entr" presetSubtype="0"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dissolve">
                                      <p:cBhvr>
                                        <p:cTn id="69" dur="500"/>
                                        <p:tgtEl>
                                          <p:spTgt spid="70"/>
                                        </p:tgtEl>
                                      </p:cBhvr>
                                    </p:animEffect>
                                  </p:childTnLst>
                                </p:cTn>
                              </p:par>
                              <p:par>
                                <p:cTn id="70" presetID="9" presetClass="entr" presetSubtype="0" fill="hold" nodeType="with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dissolve">
                                      <p:cBhvr>
                                        <p:cTn id="72" dur="500"/>
                                        <p:tgtEl>
                                          <p:spTgt spid="71"/>
                                        </p:tgtEl>
                                      </p:cBhvr>
                                    </p:animEffect>
                                  </p:childTnLst>
                                </p:cTn>
                              </p:par>
                              <p:par>
                                <p:cTn id="73" presetID="9" presetClass="entr" presetSubtype="0" fill="hold"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dissolve">
                                      <p:cBhvr>
                                        <p:cTn id="75" dur="500"/>
                                        <p:tgtEl>
                                          <p:spTgt spid="6"/>
                                        </p:tgtEl>
                                      </p:cBhvr>
                                    </p:animEffect>
                                  </p:childTnLst>
                                </p:cTn>
                              </p:par>
                              <p:par>
                                <p:cTn id="76" presetID="9" presetClass="entr" presetSubtype="0" fill="hold"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dissolve">
                                      <p:cBhvr>
                                        <p:cTn id="78" dur="500"/>
                                        <p:tgtEl>
                                          <p:spTgt spid="74"/>
                                        </p:tgtEl>
                                      </p:cBhvr>
                                    </p:animEffect>
                                  </p:childTnLst>
                                </p:cTn>
                              </p:par>
                              <p:par>
                                <p:cTn id="79" presetID="9" presetClass="entr" presetSubtype="0"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dissolve">
                                      <p:cBhvr>
                                        <p:cTn id="81" dur="500"/>
                                        <p:tgtEl>
                                          <p:spTgt spid="76"/>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dissolve">
                                      <p:cBhvr>
                                        <p:cTn id="84" dur="500"/>
                                        <p:tgtEl>
                                          <p:spTgt spid="52"/>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dissolve">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1" grpId="0" animBg="1"/>
      <p:bldP spid="136202" grpId="0" animBg="1"/>
      <p:bldP spid="136206" grpId="0" animBg="1"/>
      <p:bldP spid="26" grpId="0"/>
      <p:bldP spid="50" grpId="0"/>
      <p:bldP spid="52" grpId="0"/>
      <p:bldP spid="57"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5" name="Text Box 21"/>
          <p:cNvSpPr txBox="1">
            <a:spLocks/>
          </p:cNvSpPr>
          <p:nvPr/>
        </p:nvSpPr>
        <p:spPr bwMode="auto">
          <a:xfrm>
            <a:off x="248444" y="313356"/>
            <a:ext cx="8358981" cy="51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800" dirty="0">
                <a:solidFill>
                  <a:srgbClr val="FF0000"/>
                </a:solidFill>
                <a:latin typeface="Apple Chancery"/>
                <a:cs typeface="Apple Chancery"/>
              </a:rPr>
              <a:t>Why is the </a:t>
            </a:r>
            <a:r>
              <a:rPr lang="en-US" sz="2000" i="1" dirty="0">
                <a:solidFill>
                  <a:srgbClr val="0000FF"/>
                </a:solidFill>
                <a:latin typeface="Times New Roman"/>
                <a:cs typeface="Times New Roman"/>
              </a:rPr>
              <a:t>r-perpendicular approach </a:t>
            </a:r>
            <a:r>
              <a:rPr lang="en-US" sz="2000" dirty="0">
                <a:latin typeface="Times New Roman"/>
                <a:cs typeface="Times New Roman"/>
              </a:rPr>
              <a:t>so powerful (and mostly preferred)?</a:t>
            </a:r>
          </a:p>
        </p:txBody>
      </p:sp>
      <p:sp>
        <p:nvSpPr>
          <p:cNvPr id="136207" name="Rectangle 29"/>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6208" name="TextBox 30"/>
          <p:cNvSpPr txBox="1">
            <a:spLocks noChangeArrowheads="1"/>
          </p:cNvSpPr>
          <p:nvPr/>
        </p:nvSpPr>
        <p:spPr bwMode="auto">
          <a:xfrm>
            <a:off x="8719662" y="6515100"/>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p>
        </p:txBody>
      </p:sp>
      <p:sp>
        <p:nvSpPr>
          <p:cNvPr id="59" name="Text Box 21"/>
          <p:cNvSpPr txBox="1">
            <a:spLocks/>
          </p:cNvSpPr>
          <p:nvPr/>
        </p:nvSpPr>
        <p:spPr bwMode="auto">
          <a:xfrm>
            <a:off x="626296" y="970291"/>
            <a:ext cx="8322773" cy="1314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Can you find </a:t>
            </a:r>
            <a:r>
              <a:rPr lang="en-US" sz="2000" dirty="0">
                <a:latin typeface="Times New Roman"/>
                <a:cs typeface="Times New Roman"/>
              </a:rPr>
              <a:t>the </a:t>
            </a:r>
            <a:r>
              <a:rPr lang="en-US" sz="2000" i="1" dirty="0">
                <a:solidFill>
                  <a:srgbClr val="0000FF"/>
                </a:solidFill>
                <a:latin typeface="Times New Roman"/>
                <a:cs typeface="Times New Roman"/>
              </a:rPr>
              <a:t>shortest distance between a point and a line</a:t>
            </a:r>
            <a:r>
              <a:rPr lang="en-US" sz="2000" dirty="0">
                <a:latin typeface="Times New Roman"/>
                <a:cs typeface="Times New Roman"/>
              </a:rPr>
              <a:t>?  If so, you can find     for any situation.  Called the </a:t>
            </a:r>
            <a:r>
              <a:rPr lang="en-US" sz="2000" dirty="0">
                <a:solidFill>
                  <a:srgbClr val="FF0000"/>
                </a:solidFill>
                <a:latin typeface="Times New Roman"/>
                <a:cs typeface="Times New Roman"/>
              </a:rPr>
              <a:t>moment arm</a:t>
            </a:r>
            <a:r>
              <a:rPr lang="en-US" sz="2000" dirty="0">
                <a:latin typeface="Times New Roman"/>
                <a:cs typeface="Times New Roman"/>
              </a:rPr>
              <a:t>, that is what     is, the </a:t>
            </a:r>
            <a:r>
              <a:rPr lang="en-US" sz="2000" dirty="0">
                <a:solidFill>
                  <a:srgbClr val="FF0000"/>
                </a:solidFill>
                <a:latin typeface="Times New Roman"/>
                <a:cs typeface="Times New Roman"/>
              </a:rPr>
              <a:t>shortest distance between</a:t>
            </a:r>
            <a:r>
              <a:rPr lang="en-US" sz="2000" dirty="0">
                <a:latin typeface="Times New Roman"/>
                <a:cs typeface="Times New Roman"/>
              </a:rPr>
              <a:t> the </a:t>
            </a:r>
            <a:r>
              <a:rPr lang="en-US" sz="2000" i="1" dirty="0">
                <a:solidFill>
                  <a:srgbClr val="0000FF"/>
                </a:solidFill>
                <a:latin typeface="Times New Roman"/>
                <a:cs typeface="Times New Roman"/>
              </a:rPr>
              <a:t>point about which you are taking the torque </a:t>
            </a:r>
            <a:r>
              <a:rPr lang="en-US" sz="2000" dirty="0">
                <a:latin typeface="Times New Roman"/>
                <a:cs typeface="Times New Roman"/>
              </a:rPr>
              <a:t>and </a:t>
            </a:r>
            <a:r>
              <a:rPr lang="en-US" sz="2000" i="1" dirty="0">
                <a:solidFill>
                  <a:srgbClr val="0000FF"/>
                </a:solidFill>
                <a:latin typeface="Times New Roman"/>
                <a:cs typeface="Times New Roman"/>
              </a:rPr>
              <a:t>the line of the force </a:t>
            </a:r>
            <a:r>
              <a:rPr lang="en-US" sz="2000" dirty="0">
                <a:latin typeface="Times New Roman"/>
                <a:cs typeface="Times New Roman"/>
              </a:rPr>
              <a:t>(and you don’t really need to define    to do it!)  With it, </a:t>
            </a:r>
          </a:p>
        </p:txBody>
      </p:sp>
      <p:graphicFrame>
        <p:nvGraphicFramePr>
          <p:cNvPr id="60" name="Object 2"/>
          <p:cNvGraphicFramePr>
            <a:graphicFrameLocks noChangeAspect="1"/>
          </p:cNvGraphicFramePr>
          <p:nvPr/>
        </p:nvGraphicFramePr>
        <p:xfrm>
          <a:off x="1156350" y="1295881"/>
          <a:ext cx="279400" cy="373063"/>
        </p:xfrm>
        <a:graphic>
          <a:graphicData uri="http://schemas.openxmlformats.org/presentationml/2006/ole">
            <mc:AlternateContent xmlns:mc="http://schemas.openxmlformats.org/markup-compatibility/2006">
              <mc:Choice xmlns:v="urn:schemas-microsoft-com:vml" Requires="v">
                <p:oleObj name="Equation" r:id="rId2" imgW="152400" imgH="203200" progId="Equation.DSMT4">
                  <p:embed/>
                </p:oleObj>
              </mc:Choice>
              <mc:Fallback>
                <p:oleObj name="Equation" r:id="rId2" imgW="152400" imgH="203200" progId="Equation.DSMT4">
                  <p:embed/>
                  <p:pic>
                    <p:nvPicPr>
                      <p:cNvPr id="60" name="Object 2"/>
                      <p:cNvPicPr>
                        <a:picLocks noChangeAspect="1" noChangeArrowheads="1"/>
                      </p:cNvPicPr>
                      <p:nvPr/>
                    </p:nvPicPr>
                    <p:blipFill>
                      <a:blip r:embed="rId3"/>
                      <a:srcRect/>
                      <a:stretch>
                        <a:fillRect/>
                      </a:stretch>
                    </p:blipFill>
                    <p:spPr bwMode="auto">
                      <a:xfrm>
                        <a:off x="1156350" y="1295881"/>
                        <a:ext cx="279400" cy="373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1" name="Object 7"/>
          <p:cNvGraphicFramePr>
            <a:graphicFrameLocks noChangeAspect="1"/>
          </p:cNvGraphicFramePr>
          <p:nvPr>
            <p:extLst>
              <p:ext uri="{D42A27DB-BD31-4B8C-83A1-F6EECF244321}">
                <p14:modId xmlns:p14="http://schemas.microsoft.com/office/powerpoint/2010/main" val="1847227137"/>
              </p:ext>
            </p:extLst>
          </p:nvPr>
        </p:nvGraphicFramePr>
        <p:xfrm>
          <a:off x="7327287" y="1866896"/>
          <a:ext cx="974725" cy="439737"/>
        </p:xfrm>
        <a:graphic>
          <a:graphicData uri="http://schemas.openxmlformats.org/presentationml/2006/ole">
            <mc:AlternateContent xmlns:mc="http://schemas.openxmlformats.org/markup-compatibility/2006">
              <mc:Choice xmlns:v="urn:schemas-microsoft-com:vml" Requires="v">
                <p:oleObj name="Equation" r:id="rId4" imgW="622300" imgH="279400" progId="Equation.DSMT4">
                  <p:embed/>
                </p:oleObj>
              </mc:Choice>
              <mc:Fallback>
                <p:oleObj name="Equation" r:id="rId4" imgW="622300" imgH="279400" progId="Equation.DSMT4">
                  <p:embed/>
                  <p:pic>
                    <p:nvPicPr>
                      <p:cNvPr id="61" name="Object 7"/>
                      <p:cNvPicPr>
                        <a:picLocks noChangeAspect="1" noChangeArrowheads="1"/>
                      </p:cNvPicPr>
                      <p:nvPr/>
                    </p:nvPicPr>
                    <p:blipFill>
                      <a:blip r:embed="rId5"/>
                      <a:srcRect/>
                      <a:stretch>
                        <a:fillRect/>
                      </a:stretch>
                    </p:blipFill>
                    <p:spPr bwMode="auto">
                      <a:xfrm>
                        <a:off x="7327287" y="1866896"/>
                        <a:ext cx="974725" cy="439737"/>
                      </a:xfrm>
                      <a:prstGeom prst="rect">
                        <a:avLst/>
                      </a:prstGeom>
                      <a:noFill/>
                      <a:ln>
                        <a:noFill/>
                      </a:ln>
                      <a:effectLst/>
                    </p:spPr>
                  </p:pic>
                </p:oleObj>
              </mc:Fallback>
            </mc:AlternateContent>
          </a:graphicData>
        </a:graphic>
      </p:graphicFrame>
      <p:graphicFrame>
        <p:nvGraphicFramePr>
          <p:cNvPr id="69" name="Object 2"/>
          <p:cNvGraphicFramePr>
            <a:graphicFrameLocks noChangeAspect="1"/>
          </p:cNvGraphicFramePr>
          <p:nvPr/>
        </p:nvGraphicFramePr>
        <p:xfrm>
          <a:off x="7006992" y="1295881"/>
          <a:ext cx="279400" cy="373063"/>
        </p:xfrm>
        <a:graphic>
          <a:graphicData uri="http://schemas.openxmlformats.org/presentationml/2006/ole">
            <mc:AlternateContent xmlns:mc="http://schemas.openxmlformats.org/markup-compatibility/2006">
              <mc:Choice xmlns:v="urn:schemas-microsoft-com:vml" Requires="v">
                <p:oleObj name="Equation" r:id="rId6" imgW="152400" imgH="203200" progId="Equation.DSMT4">
                  <p:embed/>
                </p:oleObj>
              </mc:Choice>
              <mc:Fallback>
                <p:oleObj name="Equation" r:id="rId6" imgW="152400" imgH="203200" progId="Equation.DSMT4">
                  <p:embed/>
                  <p:pic>
                    <p:nvPicPr>
                      <p:cNvPr id="69" name="Object 2"/>
                      <p:cNvPicPr>
                        <a:picLocks noChangeAspect="1" noChangeArrowheads="1"/>
                      </p:cNvPicPr>
                      <p:nvPr/>
                    </p:nvPicPr>
                    <p:blipFill>
                      <a:blip r:embed="rId3"/>
                      <a:srcRect/>
                      <a:stretch>
                        <a:fillRect/>
                      </a:stretch>
                    </p:blipFill>
                    <p:spPr bwMode="auto">
                      <a:xfrm>
                        <a:off x="7006992" y="1295881"/>
                        <a:ext cx="279400" cy="373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 name="Text Box 21"/>
          <p:cNvSpPr txBox="1">
            <a:spLocks/>
          </p:cNvSpPr>
          <p:nvPr/>
        </p:nvSpPr>
        <p:spPr bwMode="auto">
          <a:xfrm>
            <a:off x="290116" y="2492554"/>
            <a:ext cx="5361384" cy="1314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Example 6: </a:t>
            </a:r>
            <a:r>
              <a:rPr lang="en-US" sz="2000" dirty="0">
                <a:latin typeface="Times New Roman"/>
                <a:cs typeface="Times New Roman"/>
              </a:rPr>
              <a:t>A </a:t>
            </a:r>
            <a:r>
              <a:rPr lang="en-US" sz="2000" dirty="0">
                <a:solidFill>
                  <a:srgbClr val="0000FF"/>
                </a:solidFill>
                <a:latin typeface="Times New Roman"/>
                <a:cs typeface="Times New Roman"/>
              </a:rPr>
              <a:t>ladder</a:t>
            </a:r>
            <a:r>
              <a:rPr lang="en-US" sz="2000" dirty="0">
                <a:latin typeface="Times New Roman"/>
                <a:cs typeface="Times New Roman"/>
              </a:rPr>
              <a:t> sits against a wall.  Using the     approach, determine the </a:t>
            </a:r>
            <a:r>
              <a:rPr lang="en-US" sz="2000" dirty="0">
                <a:solidFill>
                  <a:srgbClr val="0000FF"/>
                </a:solidFill>
                <a:latin typeface="Times New Roman"/>
                <a:cs typeface="Times New Roman"/>
              </a:rPr>
              <a:t>torque </a:t>
            </a:r>
            <a:r>
              <a:rPr lang="en-US" sz="2000" dirty="0">
                <a:solidFill>
                  <a:schemeClr val="tx1"/>
                </a:solidFill>
                <a:latin typeface="Times New Roman"/>
                <a:cs typeface="Times New Roman"/>
              </a:rPr>
              <a:t>generated by the </a:t>
            </a:r>
            <a:r>
              <a:rPr lang="en-US" sz="2000" dirty="0">
                <a:solidFill>
                  <a:srgbClr val="0000FF"/>
                </a:solidFill>
                <a:latin typeface="Times New Roman"/>
                <a:cs typeface="Times New Roman"/>
              </a:rPr>
              <a:t>wall’s normal force </a:t>
            </a:r>
            <a:r>
              <a:rPr lang="en-US" sz="2000" i="1" dirty="0">
                <a:solidFill>
                  <a:srgbClr val="0000FF"/>
                </a:solidFill>
                <a:latin typeface="Times New Roman"/>
                <a:cs typeface="Times New Roman"/>
              </a:rPr>
              <a:t>N</a:t>
            </a:r>
            <a:r>
              <a:rPr lang="en-US" sz="2000" dirty="0">
                <a:solidFill>
                  <a:srgbClr val="0000FF"/>
                </a:solidFill>
                <a:latin typeface="Times New Roman"/>
                <a:cs typeface="Times New Roman"/>
              </a:rPr>
              <a:t> </a:t>
            </a:r>
            <a:r>
              <a:rPr lang="en-US" sz="2000" dirty="0">
                <a:latin typeface="Times New Roman"/>
                <a:cs typeface="Times New Roman"/>
              </a:rPr>
              <a:t>about the </a:t>
            </a:r>
            <a:r>
              <a:rPr lang="en-US" sz="2000" dirty="0">
                <a:solidFill>
                  <a:srgbClr val="0000FF"/>
                </a:solidFill>
                <a:latin typeface="Times New Roman"/>
                <a:cs typeface="Times New Roman"/>
              </a:rPr>
              <a:t>ladder’s contact with the floor</a:t>
            </a:r>
            <a:r>
              <a:rPr lang="en-US" sz="2000" dirty="0">
                <a:latin typeface="Times New Roman"/>
                <a:cs typeface="Times New Roman"/>
              </a:rPr>
              <a:t>.</a:t>
            </a:r>
          </a:p>
        </p:txBody>
      </p:sp>
      <p:graphicFrame>
        <p:nvGraphicFramePr>
          <p:cNvPr id="73" name="Object 2"/>
          <p:cNvGraphicFramePr>
            <a:graphicFrameLocks noChangeAspect="1"/>
          </p:cNvGraphicFramePr>
          <p:nvPr/>
        </p:nvGraphicFramePr>
        <p:xfrm>
          <a:off x="5587826" y="2504328"/>
          <a:ext cx="279400" cy="373063"/>
        </p:xfrm>
        <a:graphic>
          <a:graphicData uri="http://schemas.openxmlformats.org/presentationml/2006/ole">
            <mc:AlternateContent xmlns:mc="http://schemas.openxmlformats.org/markup-compatibility/2006">
              <mc:Choice xmlns:v="urn:schemas-microsoft-com:vml" Requires="v">
                <p:oleObj name="Equation" r:id="rId7" imgW="152400" imgH="203200" progId="Equation.DSMT4">
                  <p:embed/>
                </p:oleObj>
              </mc:Choice>
              <mc:Fallback>
                <p:oleObj name="Equation" r:id="rId7" imgW="152400" imgH="203200" progId="Equation.DSMT4">
                  <p:embed/>
                  <p:pic>
                    <p:nvPicPr>
                      <p:cNvPr id="73" name="Object 2"/>
                      <p:cNvPicPr>
                        <a:picLocks noChangeAspect="1" noChangeArrowheads="1"/>
                      </p:cNvPicPr>
                      <p:nvPr/>
                    </p:nvPicPr>
                    <p:blipFill>
                      <a:blip r:embed="rId3"/>
                      <a:srcRect/>
                      <a:stretch>
                        <a:fillRect/>
                      </a:stretch>
                    </p:blipFill>
                    <p:spPr bwMode="auto">
                      <a:xfrm>
                        <a:off x="5587826" y="2504328"/>
                        <a:ext cx="279400" cy="373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 name="Text Box 15"/>
          <p:cNvSpPr txBox="1">
            <a:spLocks/>
          </p:cNvSpPr>
          <p:nvPr/>
        </p:nvSpPr>
        <p:spPr bwMode="auto">
          <a:xfrm>
            <a:off x="6524392" y="2660091"/>
            <a:ext cx="1600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1400" dirty="0">
                <a:solidFill>
                  <a:srgbClr val="FF0000"/>
                </a:solidFill>
              </a:rPr>
              <a:t>line of the force</a:t>
            </a:r>
            <a:endParaRPr lang="en-US" sz="1200" dirty="0">
              <a:solidFill>
                <a:srgbClr val="FF0000"/>
              </a:solidFill>
            </a:endParaRPr>
          </a:p>
        </p:txBody>
      </p:sp>
      <p:graphicFrame>
        <p:nvGraphicFramePr>
          <p:cNvPr id="25" name="Object 4"/>
          <p:cNvGraphicFramePr>
            <a:graphicFrameLocks noChangeAspect="1"/>
          </p:cNvGraphicFramePr>
          <p:nvPr/>
        </p:nvGraphicFramePr>
        <p:xfrm>
          <a:off x="7059379" y="5789659"/>
          <a:ext cx="227013" cy="315913"/>
        </p:xfrm>
        <a:graphic>
          <a:graphicData uri="http://schemas.openxmlformats.org/presentationml/2006/ole">
            <mc:AlternateContent xmlns:mc="http://schemas.openxmlformats.org/markup-compatibility/2006">
              <mc:Choice xmlns:v="urn:schemas-microsoft-com:vml" Requires="v">
                <p:oleObj name="Equation" r:id="rId8" imgW="127000" imgH="177800" progId="Equation.DSMT4">
                  <p:embed/>
                </p:oleObj>
              </mc:Choice>
              <mc:Fallback>
                <p:oleObj name="Equation" r:id="rId8" imgW="127000" imgH="177800" progId="Equation.DSMT4">
                  <p:embed/>
                  <p:pic>
                    <p:nvPicPr>
                      <p:cNvPr id="2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9379" y="5789659"/>
                        <a:ext cx="227013" cy="315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 name="Line 23"/>
          <p:cNvSpPr>
            <a:spLocks noChangeShapeType="1"/>
          </p:cNvSpPr>
          <p:nvPr/>
        </p:nvSpPr>
        <p:spPr bwMode="auto">
          <a:xfrm flipV="1">
            <a:off x="6057901" y="2995769"/>
            <a:ext cx="2929768" cy="18525"/>
          </a:xfrm>
          <a:prstGeom prst="line">
            <a:avLst/>
          </a:prstGeom>
          <a:noFill/>
          <a:ln w="9525" cmpd="sng">
            <a:solidFill>
              <a:srgbClr val="FF0000"/>
            </a:solidFill>
            <a:prstDash val="lg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 name="Line 7"/>
          <p:cNvSpPr>
            <a:spLocks noChangeShapeType="1"/>
          </p:cNvSpPr>
          <p:nvPr/>
        </p:nvSpPr>
        <p:spPr bwMode="auto">
          <a:xfrm flipH="1">
            <a:off x="8260658" y="2993923"/>
            <a:ext cx="794442" cy="0"/>
          </a:xfrm>
          <a:prstGeom prst="line">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 name="Rectangle 10"/>
          <p:cNvSpPr>
            <a:spLocks noChangeArrowheads="1"/>
          </p:cNvSpPr>
          <p:nvPr/>
        </p:nvSpPr>
        <p:spPr bwMode="auto">
          <a:xfrm rot="17569210">
            <a:off x="5547978" y="4533302"/>
            <a:ext cx="3636098" cy="184703"/>
          </a:xfrm>
          <a:prstGeom prst="rect">
            <a:avLst/>
          </a:prstGeom>
          <a:solidFill>
            <a:srgbClr val="FFFF00"/>
          </a:solidFill>
          <a:ln w="6350">
            <a:solidFill>
              <a:schemeClr val="tx1"/>
            </a:solidFill>
            <a:miter lim="800000"/>
            <a:headEnd/>
            <a:tailEnd/>
          </a:ln>
        </p:spPr>
        <p:txBody>
          <a:bodyPr/>
          <a:lstStyle/>
          <a:p>
            <a:endParaRPr lang="en-US"/>
          </a:p>
        </p:txBody>
      </p:sp>
      <p:sp>
        <p:nvSpPr>
          <p:cNvPr id="21" name="Line 24"/>
          <p:cNvSpPr>
            <a:spLocks noChangeShapeType="1"/>
          </p:cNvSpPr>
          <p:nvPr/>
        </p:nvSpPr>
        <p:spPr bwMode="auto">
          <a:xfrm flipV="1">
            <a:off x="6669010" y="2953183"/>
            <a:ext cx="1405550" cy="3299988"/>
          </a:xfrm>
          <a:prstGeom prst="line">
            <a:avLst/>
          </a:prstGeom>
          <a:noFill/>
          <a:ln w="38100" cmpd="sng">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3" name="Line 26"/>
          <p:cNvSpPr>
            <a:spLocks noChangeShapeType="1"/>
          </p:cNvSpPr>
          <p:nvPr/>
        </p:nvSpPr>
        <p:spPr bwMode="auto">
          <a:xfrm>
            <a:off x="6669010" y="6253171"/>
            <a:ext cx="1405550" cy="0"/>
          </a:xfrm>
          <a:prstGeom prst="line">
            <a:avLst/>
          </a:prstGeom>
          <a:noFill/>
          <a:ln w="9525" cmpd="sng">
            <a:solidFill>
              <a:srgbClr val="000000"/>
            </a:solidFill>
            <a:prstDash val="lg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Arc 27"/>
          <p:cNvSpPr>
            <a:spLocks/>
          </p:cNvSpPr>
          <p:nvPr/>
        </p:nvSpPr>
        <p:spPr bwMode="auto">
          <a:xfrm>
            <a:off x="6791232" y="5947616"/>
            <a:ext cx="305554" cy="305554"/>
          </a:xfrm>
          <a:custGeom>
            <a:avLst/>
            <a:gdLst>
              <a:gd name="T0" fmla="*/ 0 w 21600"/>
              <a:gd name="T1" fmla="*/ 0 h 21600"/>
              <a:gd name="T2" fmla="*/ 118540689 w 21600"/>
              <a:gd name="T3" fmla="*/ 118540689 h 21600"/>
              <a:gd name="T4" fmla="*/ 0 w 21600"/>
              <a:gd name="T5" fmla="*/ 1185406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 name="Arc 29"/>
          <p:cNvSpPr>
            <a:spLocks/>
          </p:cNvSpPr>
          <p:nvPr/>
        </p:nvSpPr>
        <p:spPr bwMode="auto">
          <a:xfrm rot="10352875">
            <a:off x="7585673" y="3014294"/>
            <a:ext cx="305554" cy="305554"/>
          </a:xfrm>
          <a:custGeom>
            <a:avLst/>
            <a:gdLst>
              <a:gd name="T0" fmla="*/ 0 w 21600"/>
              <a:gd name="T1" fmla="*/ 0 h 21600"/>
              <a:gd name="T2" fmla="*/ 118540689 w 21600"/>
              <a:gd name="T3" fmla="*/ 118540689 h 21600"/>
              <a:gd name="T4" fmla="*/ 0 w 21600"/>
              <a:gd name="T5" fmla="*/ 1185406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aphicFrame>
        <p:nvGraphicFramePr>
          <p:cNvPr id="27" name="Object 5"/>
          <p:cNvGraphicFramePr>
            <a:graphicFrameLocks noChangeAspect="1"/>
          </p:cNvGraphicFramePr>
          <p:nvPr/>
        </p:nvGraphicFramePr>
        <p:xfrm>
          <a:off x="7453641" y="3180416"/>
          <a:ext cx="227013" cy="315913"/>
        </p:xfrm>
        <a:graphic>
          <a:graphicData uri="http://schemas.openxmlformats.org/presentationml/2006/ole">
            <mc:AlternateContent xmlns:mc="http://schemas.openxmlformats.org/markup-compatibility/2006">
              <mc:Choice xmlns:v="urn:schemas-microsoft-com:vml" Requires="v">
                <p:oleObj name="Equation" r:id="rId10" imgW="127000" imgH="177800" progId="Equation.DSMT4">
                  <p:embed/>
                </p:oleObj>
              </mc:Choice>
              <mc:Fallback>
                <p:oleObj name="Equation" r:id="rId10" imgW="127000" imgH="177800" progId="Equation.DSMT4">
                  <p:embed/>
                  <p:pic>
                    <p:nvPicPr>
                      <p:cNvPr id="2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3641" y="3180416"/>
                        <a:ext cx="227013" cy="315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 name="Object 2"/>
          <p:cNvGraphicFramePr>
            <a:graphicFrameLocks noChangeAspect="1"/>
          </p:cNvGraphicFramePr>
          <p:nvPr/>
        </p:nvGraphicFramePr>
        <p:xfrm>
          <a:off x="7639877" y="4264026"/>
          <a:ext cx="209550" cy="303213"/>
        </p:xfrm>
        <a:graphic>
          <a:graphicData uri="http://schemas.openxmlformats.org/presentationml/2006/ole">
            <mc:AlternateContent xmlns:mc="http://schemas.openxmlformats.org/markup-compatibility/2006">
              <mc:Choice xmlns:v="urn:schemas-microsoft-com:vml" Requires="v">
                <p:oleObj name="Equation" r:id="rId12" imgW="114300" imgH="165100" progId="Equation.DSMT4">
                  <p:embed/>
                </p:oleObj>
              </mc:Choice>
              <mc:Fallback>
                <p:oleObj name="Equation" r:id="rId12" imgW="114300" imgH="165100" progId="Equation.DSMT4">
                  <p:embed/>
                  <p:pic>
                    <p:nvPicPr>
                      <p:cNvPr id="31" name="Object 2"/>
                      <p:cNvPicPr>
                        <a:picLocks noChangeAspect="1" noChangeArrowheads="1"/>
                      </p:cNvPicPr>
                      <p:nvPr/>
                    </p:nvPicPr>
                    <p:blipFill>
                      <a:blip r:embed="rId13"/>
                      <a:srcRect/>
                      <a:stretch>
                        <a:fillRect/>
                      </a:stretch>
                    </p:blipFill>
                    <p:spPr bwMode="auto">
                      <a:xfrm>
                        <a:off x="7639877" y="4264026"/>
                        <a:ext cx="209550" cy="30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 name="Text Box 21"/>
          <p:cNvSpPr txBox="1">
            <a:spLocks/>
          </p:cNvSpPr>
          <p:nvPr/>
        </p:nvSpPr>
        <p:spPr bwMode="auto">
          <a:xfrm>
            <a:off x="626295" y="3889201"/>
            <a:ext cx="452990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1. </a:t>
            </a:r>
            <a:r>
              <a:rPr lang="en-US" sz="2000" dirty="0">
                <a:solidFill>
                  <a:srgbClr val="FF0000"/>
                </a:solidFill>
                <a:latin typeface="Times New Roman"/>
                <a:cs typeface="Times New Roman"/>
              </a:rPr>
              <a:t>Identify</a:t>
            </a:r>
            <a:r>
              <a:rPr lang="en-US" sz="2000" dirty="0">
                <a:latin typeface="Times New Roman"/>
                <a:cs typeface="Times New Roman"/>
              </a:rPr>
              <a:t> the </a:t>
            </a:r>
            <a:r>
              <a:rPr lang="en-US" sz="2000" i="1" dirty="0">
                <a:solidFill>
                  <a:srgbClr val="0000FF"/>
                </a:solidFill>
                <a:latin typeface="Times New Roman"/>
                <a:cs typeface="Times New Roman"/>
              </a:rPr>
              <a:t>line of N</a:t>
            </a:r>
            <a:r>
              <a:rPr lang="en-US" sz="2000" dirty="0">
                <a:latin typeface="Times New Roman"/>
                <a:cs typeface="Times New Roman"/>
              </a:rPr>
              <a:t>.  </a:t>
            </a:r>
          </a:p>
        </p:txBody>
      </p:sp>
      <p:graphicFrame>
        <p:nvGraphicFramePr>
          <p:cNvPr id="33" name="Object 5"/>
          <p:cNvGraphicFramePr>
            <a:graphicFrameLocks noChangeAspect="1"/>
          </p:cNvGraphicFramePr>
          <p:nvPr/>
        </p:nvGraphicFramePr>
        <p:xfrm>
          <a:off x="8459788" y="2663825"/>
          <a:ext cx="295275" cy="271463"/>
        </p:xfrm>
        <a:graphic>
          <a:graphicData uri="http://schemas.openxmlformats.org/presentationml/2006/ole">
            <mc:AlternateContent xmlns:mc="http://schemas.openxmlformats.org/markup-compatibility/2006">
              <mc:Choice xmlns:v="urn:schemas-microsoft-com:vml" Requires="v">
                <p:oleObj name="Equation" r:id="rId14" imgW="165100" imgH="152400" progId="Equation.DSMT4">
                  <p:embed/>
                </p:oleObj>
              </mc:Choice>
              <mc:Fallback>
                <p:oleObj name="Equation" r:id="rId14" imgW="165100" imgH="152400" progId="Equation.DSMT4">
                  <p:embed/>
                  <p:pic>
                    <p:nvPicPr>
                      <p:cNvPr id="33" name="Object 5"/>
                      <p:cNvPicPr>
                        <a:picLocks noChangeAspect="1" noChangeArrowheads="1"/>
                      </p:cNvPicPr>
                      <p:nvPr/>
                    </p:nvPicPr>
                    <p:blipFill>
                      <a:blip r:embed="rId15"/>
                      <a:srcRect/>
                      <a:stretch>
                        <a:fillRect/>
                      </a:stretch>
                    </p:blipFill>
                    <p:spPr bwMode="auto">
                      <a:xfrm>
                        <a:off x="8459788" y="2663825"/>
                        <a:ext cx="295275" cy="271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 name="Text Box 21"/>
          <p:cNvSpPr txBox="1">
            <a:spLocks/>
          </p:cNvSpPr>
          <p:nvPr/>
        </p:nvSpPr>
        <p:spPr bwMode="auto">
          <a:xfrm>
            <a:off x="626296" y="4273596"/>
            <a:ext cx="4821018" cy="1314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2. </a:t>
            </a:r>
            <a:r>
              <a:rPr lang="en-US" sz="2000" dirty="0">
                <a:solidFill>
                  <a:srgbClr val="FF0000"/>
                </a:solidFill>
                <a:latin typeface="Times New Roman"/>
                <a:cs typeface="Times New Roman"/>
              </a:rPr>
              <a:t>Identify</a:t>
            </a:r>
            <a:r>
              <a:rPr lang="en-US" sz="2000" dirty="0">
                <a:latin typeface="Times New Roman"/>
                <a:cs typeface="Times New Roman"/>
              </a:rPr>
              <a:t> </a:t>
            </a:r>
            <a:r>
              <a:rPr lang="en-US" sz="2000" dirty="0">
                <a:solidFill>
                  <a:srgbClr val="0000FF"/>
                </a:solidFill>
                <a:latin typeface="Times New Roman"/>
                <a:cs typeface="Times New Roman"/>
              </a:rPr>
              <a:t>shortest distance </a:t>
            </a:r>
            <a:r>
              <a:rPr lang="en-US" sz="2000" dirty="0">
                <a:latin typeface="Times New Roman"/>
                <a:cs typeface="Times New Roman"/>
              </a:rPr>
              <a:t>between </a:t>
            </a:r>
            <a:r>
              <a:rPr lang="en-US" sz="2000" i="1" dirty="0">
                <a:solidFill>
                  <a:srgbClr val="0000FF"/>
                </a:solidFill>
                <a:latin typeface="Times New Roman"/>
                <a:cs typeface="Times New Roman"/>
              </a:rPr>
              <a:t>floor contact </a:t>
            </a:r>
            <a:r>
              <a:rPr lang="en-US" sz="2000" dirty="0">
                <a:latin typeface="Times New Roman"/>
                <a:cs typeface="Times New Roman"/>
              </a:rPr>
              <a:t>and </a:t>
            </a:r>
            <a:r>
              <a:rPr lang="en-US" sz="2000" i="1" dirty="0">
                <a:solidFill>
                  <a:srgbClr val="0000FF"/>
                </a:solidFill>
                <a:latin typeface="Times New Roman"/>
                <a:cs typeface="Times New Roman"/>
              </a:rPr>
              <a:t>line of N</a:t>
            </a:r>
            <a:r>
              <a:rPr lang="en-US" sz="2000" dirty="0">
                <a:latin typeface="Times New Roman"/>
                <a:cs typeface="Times New Roman"/>
              </a:rPr>
              <a:t>, then express in terms of whatever parameters are handy (this will often be in terms of      ).</a:t>
            </a:r>
          </a:p>
        </p:txBody>
      </p:sp>
      <p:graphicFrame>
        <p:nvGraphicFramePr>
          <p:cNvPr id="35" name="Object 2"/>
          <p:cNvGraphicFramePr>
            <a:graphicFrameLocks noChangeAspect="1"/>
          </p:cNvGraphicFramePr>
          <p:nvPr>
            <p:extLst>
              <p:ext uri="{D42A27DB-BD31-4B8C-83A1-F6EECF244321}">
                <p14:modId xmlns:p14="http://schemas.microsoft.com/office/powerpoint/2010/main" val="956584284"/>
              </p:ext>
            </p:extLst>
          </p:nvPr>
        </p:nvGraphicFramePr>
        <p:xfrm>
          <a:off x="2781766" y="5189252"/>
          <a:ext cx="303212" cy="420688"/>
        </p:xfrm>
        <a:graphic>
          <a:graphicData uri="http://schemas.openxmlformats.org/presentationml/2006/ole">
            <mc:AlternateContent xmlns:mc="http://schemas.openxmlformats.org/markup-compatibility/2006">
              <mc:Choice xmlns:v="urn:schemas-microsoft-com:vml" Requires="v">
                <p:oleObj name="Equation" r:id="rId16" imgW="165100" imgH="228600" progId="Equation.DSMT4">
                  <p:embed/>
                </p:oleObj>
              </mc:Choice>
              <mc:Fallback>
                <p:oleObj name="Equation" r:id="rId16" imgW="165100" imgH="228600" progId="Equation.DSMT4">
                  <p:embed/>
                  <p:pic>
                    <p:nvPicPr>
                      <p:cNvPr id="35" name="Object 2"/>
                      <p:cNvPicPr>
                        <a:picLocks noChangeAspect="1" noChangeArrowheads="1"/>
                      </p:cNvPicPr>
                      <p:nvPr/>
                    </p:nvPicPr>
                    <p:blipFill>
                      <a:blip r:embed="rId17"/>
                      <a:srcRect/>
                      <a:stretch>
                        <a:fillRect/>
                      </a:stretch>
                    </p:blipFill>
                    <p:spPr bwMode="auto">
                      <a:xfrm>
                        <a:off x="2781766" y="5189252"/>
                        <a:ext cx="303212" cy="420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 name="Object 2"/>
          <p:cNvGraphicFramePr>
            <a:graphicFrameLocks noChangeAspect="1"/>
          </p:cNvGraphicFramePr>
          <p:nvPr/>
        </p:nvGraphicFramePr>
        <p:xfrm>
          <a:off x="6283691" y="3983831"/>
          <a:ext cx="279400" cy="373063"/>
        </p:xfrm>
        <a:graphic>
          <a:graphicData uri="http://schemas.openxmlformats.org/presentationml/2006/ole">
            <mc:AlternateContent xmlns:mc="http://schemas.openxmlformats.org/markup-compatibility/2006">
              <mc:Choice xmlns:v="urn:schemas-microsoft-com:vml" Requires="v">
                <p:oleObj name="Equation" r:id="rId18" imgW="152400" imgH="203200" progId="Equation.DSMT4">
                  <p:embed/>
                </p:oleObj>
              </mc:Choice>
              <mc:Fallback>
                <p:oleObj name="Equation" r:id="rId18" imgW="152400" imgH="203200" progId="Equation.DSMT4">
                  <p:embed/>
                  <p:pic>
                    <p:nvPicPr>
                      <p:cNvPr id="36" name="Object 2"/>
                      <p:cNvPicPr>
                        <a:picLocks noChangeAspect="1" noChangeArrowheads="1"/>
                      </p:cNvPicPr>
                      <p:nvPr/>
                    </p:nvPicPr>
                    <p:blipFill>
                      <a:blip r:embed="rId3"/>
                      <a:srcRect/>
                      <a:stretch>
                        <a:fillRect/>
                      </a:stretch>
                    </p:blipFill>
                    <p:spPr bwMode="auto">
                      <a:xfrm>
                        <a:off x="6283691" y="3983831"/>
                        <a:ext cx="279400" cy="373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 name="Object 2"/>
          <p:cNvGraphicFramePr>
            <a:graphicFrameLocks noChangeAspect="1"/>
          </p:cNvGraphicFramePr>
          <p:nvPr/>
        </p:nvGraphicFramePr>
        <p:xfrm>
          <a:off x="5837604" y="4311589"/>
          <a:ext cx="831484" cy="387411"/>
        </p:xfrm>
        <a:graphic>
          <a:graphicData uri="http://schemas.openxmlformats.org/presentationml/2006/ole">
            <mc:AlternateContent xmlns:mc="http://schemas.openxmlformats.org/markup-compatibility/2006">
              <mc:Choice xmlns:v="urn:schemas-microsoft-com:vml" Requires="v">
                <p:oleObj name="Equation" r:id="rId19" imgW="546100" imgH="254000" progId="Equation.DSMT4">
                  <p:embed/>
                </p:oleObj>
              </mc:Choice>
              <mc:Fallback>
                <p:oleObj name="Equation" r:id="rId19" imgW="546100" imgH="254000" progId="Equation.DSMT4">
                  <p:embed/>
                  <p:pic>
                    <p:nvPicPr>
                      <p:cNvPr id="37" name="Object 2"/>
                      <p:cNvPicPr>
                        <a:picLocks noChangeAspect="1" noChangeArrowheads="1"/>
                      </p:cNvPicPr>
                      <p:nvPr/>
                    </p:nvPicPr>
                    <p:blipFill>
                      <a:blip r:embed="rId20"/>
                      <a:srcRect/>
                      <a:stretch>
                        <a:fillRect/>
                      </a:stretch>
                    </p:blipFill>
                    <p:spPr bwMode="auto">
                      <a:xfrm>
                        <a:off x="5837604" y="4311589"/>
                        <a:ext cx="831484" cy="3874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 name="Text Box 21"/>
          <p:cNvSpPr txBox="1">
            <a:spLocks/>
          </p:cNvSpPr>
          <p:nvPr/>
        </p:nvSpPr>
        <p:spPr bwMode="auto">
          <a:xfrm>
            <a:off x="626296" y="5522035"/>
            <a:ext cx="5431605"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3. </a:t>
            </a:r>
            <a:r>
              <a:rPr lang="en-US" sz="2000" dirty="0">
                <a:latin typeface="Times New Roman"/>
                <a:cs typeface="Times New Roman"/>
              </a:rPr>
              <a:t>Determine the torque with</a:t>
            </a:r>
          </a:p>
        </p:txBody>
      </p:sp>
      <p:graphicFrame>
        <p:nvGraphicFramePr>
          <p:cNvPr id="39" name="Object 7"/>
          <p:cNvGraphicFramePr>
            <a:graphicFrameLocks noChangeAspect="1"/>
          </p:cNvGraphicFramePr>
          <p:nvPr>
            <p:extLst>
              <p:ext uri="{D42A27DB-BD31-4B8C-83A1-F6EECF244321}">
                <p14:modId xmlns:p14="http://schemas.microsoft.com/office/powerpoint/2010/main" val="1618809296"/>
              </p:ext>
            </p:extLst>
          </p:nvPr>
        </p:nvGraphicFramePr>
        <p:xfrm>
          <a:off x="3717925" y="5521325"/>
          <a:ext cx="974725" cy="439738"/>
        </p:xfrm>
        <a:graphic>
          <a:graphicData uri="http://schemas.openxmlformats.org/presentationml/2006/ole">
            <mc:AlternateContent xmlns:mc="http://schemas.openxmlformats.org/markup-compatibility/2006">
              <mc:Choice xmlns:v="urn:schemas-microsoft-com:vml" Requires="v">
                <p:oleObj name="Equation" r:id="rId21" imgW="622300" imgH="279400" progId="Equation.DSMT4">
                  <p:embed/>
                </p:oleObj>
              </mc:Choice>
              <mc:Fallback>
                <p:oleObj name="Equation" r:id="rId21" imgW="622300" imgH="279400" progId="Equation.DSMT4">
                  <p:embed/>
                  <p:pic>
                    <p:nvPicPr>
                      <p:cNvPr id="39" name="Object 7"/>
                      <p:cNvPicPr>
                        <a:picLocks noChangeAspect="1" noChangeArrowheads="1"/>
                      </p:cNvPicPr>
                      <p:nvPr/>
                    </p:nvPicPr>
                    <p:blipFill>
                      <a:blip r:embed="rId5"/>
                      <a:srcRect/>
                      <a:stretch>
                        <a:fillRect/>
                      </a:stretch>
                    </p:blipFill>
                    <p:spPr bwMode="auto">
                      <a:xfrm>
                        <a:off x="3717925" y="5521325"/>
                        <a:ext cx="974725" cy="439738"/>
                      </a:xfrm>
                      <a:prstGeom prst="rect">
                        <a:avLst/>
                      </a:prstGeom>
                      <a:noFill/>
                      <a:ln>
                        <a:noFill/>
                      </a:ln>
                      <a:effectLst/>
                    </p:spPr>
                  </p:pic>
                </p:oleObj>
              </mc:Fallback>
            </mc:AlternateContent>
          </a:graphicData>
        </a:graphic>
      </p:graphicFrame>
      <p:sp>
        <p:nvSpPr>
          <p:cNvPr id="40" name="Text Box 15"/>
          <p:cNvSpPr txBox="1">
            <a:spLocks/>
          </p:cNvSpPr>
          <p:nvPr/>
        </p:nvSpPr>
        <p:spPr bwMode="auto">
          <a:xfrm>
            <a:off x="6334492" y="6273632"/>
            <a:ext cx="59614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1400" dirty="0">
                <a:solidFill>
                  <a:srgbClr val="FF0000"/>
                </a:solidFill>
              </a:rPr>
              <a:t>floor</a:t>
            </a:r>
            <a:endParaRPr lang="en-US" sz="1200" dirty="0">
              <a:solidFill>
                <a:srgbClr val="FF0000"/>
              </a:solidFill>
            </a:endParaRPr>
          </a:p>
        </p:txBody>
      </p:sp>
      <p:sp>
        <p:nvSpPr>
          <p:cNvPr id="41" name="Line 23"/>
          <p:cNvSpPr>
            <a:spLocks noChangeShapeType="1"/>
          </p:cNvSpPr>
          <p:nvPr/>
        </p:nvSpPr>
        <p:spPr bwMode="auto">
          <a:xfrm flipH="1" flipV="1">
            <a:off x="6669010" y="3014293"/>
            <a:ext cx="78" cy="3238875"/>
          </a:xfrm>
          <a:prstGeom prst="line">
            <a:avLst/>
          </a:prstGeom>
          <a:noFill/>
          <a:ln w="9525" cmpd="sng">
            <a:solidFill>
              <a:srgbClr val="FF0000"/>
            </a:solidFill>
            <a:prstDash val="lg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2" name="Text Box 15"/>
          <p:cNvSpPr txBox="1">
            <a:spLocks/>
          </p:cNvSpPr>
          <p:nvPr/>
        </p:nvSpPr>
        <p:spPr bwMode="auto">
          <a:xfrm>
            <a:off x="6283691" y="3496329"/>
            <a:ext cx="85574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1400" dirty="0">
                <a:solidFill>
                  <a:srgbClr val="FF0000"/>
                </a:solidFill>
              </a:rPr>
              <a:t>shortest </a:t>
            </a:r>
          </a:p>
          <a:p>
            <a:pPr algn="l" eaLnBrk="1" hangingPunct="1"/>
            <a:r>
              <a:rPr lang="en-US" sz="1400" dirty="0">
                <a:solidFill>
                  <a:srgbClr val="FF0000"/>
                </a:solidFill>
              </a:rPr>
              <a:t>distance</a:t>
            </a:r>
            <a:endParaRPr lang="en-US" sz="1200" dirty="0">
              <a:solidFill>
                <a:srgbClr val="FF0000"/>
              </a:solidFill>
            </a:endParaRPr>
          </a:p>
        </p:txBody>
      </p:sp>
      <p:graphicFrame>
        <p:nvGraphicFramePr>
          <p:cNvPr id="43" name="Object 2">
            <a:extLst>
              <a:ext uri="{FF2B5EF4-FFF2-40B4-BE49-F238E27FC236}">
                <a16:creationId xmlns:a16="http://schemas.microsoft.com/office/drawing/2014/main" id="{9F798292-F876-E549-95FE-3AC201679BC3}"/>
              </a:ext>
            </a:extLst>
          </p:cNvPr>
          <p:cNvGraphicFramePr>
            <a:graphicFrameLocks noChangeAspect="1"/>
          </p:cNvGraphicFramePr>
          <p:nvPr>
            <p:extLst>
              <p:ext uri="{D42A27DB-BD31-4B8C-83A1-F6EECF244321}">
                <p14:modId xmlns:p14="http://schemas.microsoft.com/office/powerpoint/2010/main" val="684476308"/>
              </p:ext>
            </p:extLst>
          </p:nvPr>
        </p:nvGraphicFramePr>
        <p:xfrm>
          <a:off x="5305599" y="1907155"/>
          <a:ext cx="209550" cy="303213"/>
        </p:xfrm>
        <a:graphic>
          <a:graphicData uri="http://schemas.openxmlformats.org/presentationml/2006/ole">
            <mc:AlternateContent xmlns:mc="http://schemas.openxmlformats.org/markup-compatibility/2006">
              <mc:Choice xmlns:v="urn:schemas-microsoft-com:vml" Requires="v">
                <p:oleObj name="Equation" r:id="rId22" imgW="114300" imgH="165100" progId="Equation.DSMT4">
                  <p:embed/>
                </p:oleObj>
              </mc:Choice>
              <mc:Fallback>
                <p:oleObj name="Equation" r:id="rId22" imgW="114300" imgH="165100" progId="Equation.DSMT4">
                  <p:embed/>
                  <p:pic>
                    <p:nvPicPr>
                      <p:cNvPr id="30" name="Object 2"/>
                      <p:cNvPicPr>
                        <a:picLocks noChangeAspect="1" noChangeArrowheads="1"/>
                      </p:cNvPicPr>
                      <p:nvPr/>
                    </p:nvPicPr>
                    <p:blipFill>
                      <a:blip r:embed="rId23"/>
                      <a:srcRect/>
                      <a:stretch>
                        <a:fillRect/>
                      </a:stretch>
                    </p:blipFill>
                    <p:spPr bwMode="auto">
                      <a:xfrm>
                        <a:off x="5305599" y="1907155"/>
                        <a:ext cx="209550" cy="30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072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500"/>
                                        <p:tgtEl>
                                          <p:spTgt spid="7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dissolve">
                                      <p:cBhvr>
                                        <p:cTn id="10" dur="500"/>
                                        <p:tgtEl>
                                          <p:spTgt spid="7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dissolve">
                                      <p:cBhvr>
                                        <p:cTn id="13" dur="500"/>
                                        <p:tgtEl>
                                          <p:spTgt spid="4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par>
                                <p:cTn id="20" presetID="9"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ssolve">
                                      <p:cBhvr>
                                        <p:cTn id="28" dur="500"/>
                                        <p:tgtEl>
                                          <p:spTgt spid="3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dissolv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dissolve">
                                      <p:cBhvr>
                                        <p:cTn id="48" dur="500"/>
                                        <p:tgtEl>
                                          <p:spTgt spid="26"/>
                                        </p:tgtEl>
                                      </p:cBhvr>
                                    </p:animEffect>
                                  </p:childTnLst>
                                </p:cTn>
                              </p:par>
                              <p:par>
                                <p:cTn id="49" presetID="9"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dissolv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dissolve">
                                      <p:cBhvr>
                                        <p:cTn id="56" dur="500"/>
                                        <p:tgtEl>
                                          <p:spTgt spid="41"/>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dissolve">
                                      <p:cBhvr>
                                        <p:cTn id="59" dur="500"/>
                                        <p:tgtEl>
                                          <p:spTgt spid="42"/>
                                        </p:tgtEl>
                                      </p:cBhvr>
                                    </p:animEffect>
                                  </p:childTnLst>
                                </p:cTn>
                              </p:par>
                              <p:par>
                                <p:cTn id="60" presetID="9" presetClass="entr" presetSubtype="0"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dissolve">
                                      <p:cBhvr>
                                        <p:cTn id="62" dur="500"/>
                                        <p:tgtEl>
                                          <p:spTgt spid="36"/>
                                        </p:tgtEl>
                                      </p:cBhvr>
                                    </p:animEffect>
                                  </p:childTnLst>
                                </p:cTn>
                              </p:par>
                              <p:par>
                                <p:cTn id="63" presetID="9"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dissolve">
                                      <p:cBhvr>
                                        <p:cTn id="65" dur="500"/>
                                        <p:tgtEl>
                                          <p:spTgt spid="37"/>
                                        </p:tgtEl>
                                      </p:cBhvr>
                                    </p:animEffect>
                                  </p:childTnLst>
                                </p:cTn>
                              </p:par>
                              <p:par>
                                <p:cTn id="66" presetID="9" presetClass="entr" presetSubtype="0"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dissolve">
                                      <p:cBhvr>
                                        <p:cTn id="68" dur="500"/>
                                        <p:tgtEl>
                                          <p:spTgt spid="35"/>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dissolve">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dissolve">
                                      <p:cBhvr>
                                        <p:cTn id="76" dur="500"/>
                                        <p:tgtEl>
                                          <p:spTgt spid="3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dissolve">
                                      <p:cBhvr>
                                        <p:cTn id="7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18" grpId="0"/>
      <p:bldP spid="15" grpId="0" animBg="1"/>
      <p:bldP spid="16" grpId="0" animBg="1"/>
      <p:bldP spid="21" grpId="0" animBg="1"/>
      <p:bldP spid="23" grpId="0" animBg="1"/>
      <p:bldP spid="24" grpId="0" animBg="1"/>
      <p:bldP spid="26" grpId="0" animBg="1"/>
      <p:bldP spid="32" grpId="0"/>
      <p:bldP spid="34" grpId="0"/>
      <p:bldP spid="38" grpId="0"/>
      <p:bldP spid="40" grpId="0"/>
      <p:bldP spid="41"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5"/>
          <p:cNvSpPr txBox="1">
            <a:spLocks/>
          </p:cNvSpPr>
          <p:nvPr/>
        </p:nvSpPr>
        <p:spPr bwMode="auto">
          <a:xfrm>
            <a:off x="320040" y="3147060"/>
            <a:ext cx="8572500"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where    is the angle between </a:t>
            </a:r>
            <a:r>
              <a:rPr lang="en-US" sz="2000" i="1" dirty="0">
                <a:solidFill>
                  <a:srgbClr val="0000FF"/>
                </a:solidFill>
                <a:latin typeface="Times New Roman"/>
                <a:cs typeface="Times New Roman"/>
              </a:rPr>
              <a:t>the line of</a:t>
            </a:r>
            <a:r>
              <a:rPr lang="en-US" sz="2000" dirty="0">
                <a:solidFill>
                  <a:srgbClr val="0000FF"/>
                </a:solidFill>
                <a:latin typeface="Times New Roman"/>
                <a:cs typeface="Times New Roman"/>
              </a:rPr>
              <a:t>     </a:t>
            </a:r>
            <a:r>
              <a:rPr lang="en-US" sz="2000" dirty="0">
                <a:latin typeface="Times New Roman"/>
                <a:cs typeface="Times New Roman"/>
              </a:rPr>
              <a:t>and </a:t>
            </a:r>
            <a:r>
              <a:rPr lang="en-US" sz="2000" i="1" dirty="0">
                <a:solidFill>
                  <a:srgbClr val="0000FF"/>
                </a:solidFill>
                <a:latin typeface="Times New Roman"/>
                <a:cs typeface="Times New Roman"/>
              </a:rPr>
              <a:t>the line of </a:t>
            </a:r>
            <a:r>
              <a:rPr lang="en-US" sz="2000" dirty="0">
                <a:solidFill>
                  <a:srgbClr val="0000FF"/>
                </a:solidFill>
                <a:latin typeface="Times New Roman"/>
                <a:cs typeface="Times New Roman"/>
              </a:rPr>
              <a:t>    </a:t>
            </a:r>
            <a:r>
              <a:rPr lang="en-US" sz="2000" dirty="0">
                <a:latin typeface="Times New Roman"/>
                <a:cs typeface="Times New Roman"/>
              </a:rPr>
              <a:t>.</a:t>
            </a:r>
          </a:p>
        </p:txBody>
      </p:sp>
      <p:sp>
        <p:nvSpPr>
          <p:cNvPr id="138247" name="Text Box 25"/>
          <p:cNvSpPr txBox="1">
            <a:spLocks/>
          </p:cNvSpPr>
          <p:nvPr/>
        </p:nvSpPr>
        <p:spPr bwMode="auto">
          <a:xfrm>
            <a:off x="320040" y="5026197"/>
            <a:ext cx="8572500"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Note that if     and     are in the </a:t>
            </a:r>
            <a:r>
              <a:rPr lang="en-US" sz="2000" dirty="0">
                <a:solidFill>
                  <a:srgbClr val="0000FF"/>
                </a:solidFill>
                <a:latin typeface="Times New Roman"/>
                <a:cs typeface="Times New Roman"/>
              </a:rPr>
              <a:t>x-y plane</a:t>
            </a:r>
            <a:r>
              <a:rPr lang="en-US" sz="2000" dirty="0">
                <a:latin typeface="Times New Roman"/>
                <a:cs typeface="Times New Roman"/>
              </a:rPr>
              <a:t>, the </a:t>
            </a:r>
            <a:r>
              <a:rPr lang="en-US" sz="2000" dirty="0">
                <a:solidFill>
                  <a:srgbClr val="0000FF"/>
                </a:solidFill>
                <a:latin typeface="Times New Roman"/>
                <a:cs typeface="Times New Roman"/>
              </a:rPr>
              <a:t>direction of the </a:t>
            </a:r>
            <a:r>
              <a:rPr lang="en-US" sz="2000" i="1" dirty="0">
                <a:solidFill>
                  <a:srgbClr val="0000FF"/>
                </a:solidFill>
                <a:latin typeface="Times New Roman"/>
                <a:cs typeface="Times New Roman"/>
              </a:rPr>
              <a:t>cross product </a:t>
            </a:r>
            <a:r>
              <a:rPr lang="en-US" sz="2000" dirty="0">
                <a:latin typeface="Times New Roman"/>
                <a:cs typeface="Times New Roman"/>
              </a:rPr>
              <a:t>will be in the </a:t>
            </a:r>
            <a:r>
              <a:rPr lang="en-US" sz="2000" dirty="0">
                <a:solidFill>
                  <a:srgbClr val="FF0000"/>
                </a:solidFill>
                <a:latin typeface="Times New Roman"/>
                <a:cs typeface="Times New Roman"/>
              </a:rPr>
              <a:t>+</a:t>
            </a:r>
            <a:r>
              <a:rPr lang="en-US" sz="2000" dirty="0">
                <a:latin typeface="Times New Roman"/>
                <a:cs typeface="Times New Roman"/>
              </a:rPr>
              <a:t> or </a:t>
            </a:r>
            <a:r>
              <a:rPr lang="en-US" sz="2000" dirty="0">
                <a:solidFill>
                  <a:srgbClr val="FF0000"/>
                </a:solidFill>
                <a:latin typeface="Times New Roman"/>
                <a:cs typeface="Times New Roman"/>
              </a:rPr>
              <a:t>–</a:t>
            </a:r>
            <a:r>
              <a:rPr lang="en-US" sz="2000" dirty="0">
                <a:latin typeface="Times New Roman"/>
                <a:cs typeface="Times New Roman"/>
              </a:rPr>
              <a:t>    </a:t>
            </a:r>
            <a:r>
              <a:rPr lang="en-US" sz="2000" dirty="0">
                <a:solidFill>
                  <a:srgbClr val="FF0000"/>
                </a:solidFill>
                <a:latin typeface="Times New Roman"/>
                <a:cs typeface="Times New Roman"/>
              </a:rPr>
              <a:t>-direction</a:t>
            </a:r>
            <a:r>
              <a:rPr lang="en-US" sz="2000" dirty="0">
                <a:latin typeface="Times New Roman"/>
                <a:cs typeface="Times New Roman"/>
              </a:rPr>
              <a:t>.</a:t>
            </a:r>
          </a:p>
        </p:txBody>
      </p:sp>
      <p:graphicFrame>
        <p:nvGraphicFramePr>
          <p:cNvPr id="138242" name="Object 2"/>
          <p:cNvGraphicFramePr>
            <a:graphicFrameLocks noChangeAspect="1"/>
          </p:cNvGraphicFramePr>
          <p:nvPr/>
        </p:nvGraphicFramePr>
        <p:xfrm>
          <a:off x="1047750" y="3213100"/>
          <a:ext cx="201613" cy="304800"/>
        </p:xfrm>
        <a:graphic>
          <a:graphicData uri="http://schemas.openxmlformats.org/presentationml/2006/ole">
            <mc:AlternateContent xmlns:mc="http://schemas.openxmlformats.org/markup-compatibility/2006">
              <mc:Choice xmlns:v="urn:schemas-microsoft-com:vml" Requires="v">
                <p:oleObj name="Equation" r:id="rId2" imgW="127000" imgH="190500" progId="Equation.DSMT4">
                  <p:embed/>
                </p:oleObj>
              </mc:Choice>
              <mc:Fallback>
                <p:oleObj name="Equation" r:id="rId2" imgW="127000" imgH="190500" progId="Equation.DSMT4">
                  <p:embed/>
                  <p:pic>
                    <p:nvPicPr>
                      <p:cNvPr id="138242" name="Object 2"/>
                      <p:cNvPicPr>
                        <a:picLocks noChangeAspect="1" noChangeArrowheads="1"/>
                      </p:cNvPicPr>
                      <p:nvPr/>
                    </p:nvPicPr>
                    <p:blipFill>
                      <a:blip r:embed="rId3"/>
                      <a:srcRect/>
                      <a:stretch>
                        <a:fillRect/>
                      </a:stretch>
                    </p:blipFill>
                    <p:spPr bwMode="auto">
                      <a:xfrm>
                        <a:off x="1047750" y="3213100"/>
                        <a:ext cx="201613"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8244" name="Rectangle 29"/>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8245" name="TextBox 30"/>
          <p:cNvSpPr txBox="1">
            <a:spLocks noChangeArrowheads="1"/>
          </p:cNvSpPr>
          <p:nvPr/>
        </p:nvSpPr>
        <p:spPr bwMode="auto">
          <a:xfrm>
            <a:off x="8719662" y="6515100"/>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a:latin typeface="Times New Roman"/>
                <a:cs typeface="Times New Roman"/>
              </a:rPr>
              <a:t>6.)</a:t>
            </a:r>
            <a:endParaRPr lang="en-US" sz="1100" dirty="0">
              <a:latin typeface="Times New Roman"/>
              <a:cs typeface="Times New Roman"/>
            </a:endParaRPr>
          </a:p>
        </p:txBody>
      </p:sp>
      <p:sp>
        <p:nvSpPr>
          <p:cNvPr id="138246" name="Text Box 25"/>
          <p:cNvSpPr txBox="1">
            <a:spLocks/>
          </p:cNvSpPr>
          <p:nvPr/>
        </p:nvSpPr>
        <p:spPr bwMode="auto">
          <a:xfrm>
            <a:off x="320040" y="429260"/>
            <a:ext cx="8572500" cy="112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800" dirty="0">
                <a:solidFill>
                  <a:srgbClr val="FF0000"/>
                </a:solidFill>
                <a:latin typeface="Apple Chancery"/>
                <a:cs typeface="Apple Chancery"/>
              </a:rPr>
              <a:t>Side point: </a:t>
            </a:r>
            <a:r>
              <a:rPr lang="en-US" sz="2000" dirty="0">
                <a:solidFill>
                  <a:srgbClr val="0000FF"/>
                </a:solidFill>
                <a:latin typeface="Apple Chancery"/>
                <a:cs typeface="Apple Chancery"/>
              </a:rPr>
              <a:t>Although we started </a:t>
            </a:r>
            <a:r>
              <a:rPr lang="en-US" sz="2000" dirty="0">
                <a:latin typeface="Times New Roman"/>
                <a:cs typeface="Times New Roman"/>
              </a:rPr>
              <a:t>by looking at a wrench, there are all sorts of instances in physics when we want to </a:t>
            </a:r>
            <a:r>
              <a:rPr lang="en-US" sz="2000" dirty="0">
                <a:solidFill>
                  <a:srgbClr val="FF0000"/>
                </a:solidFill>
                <a:latin typeface="Times New Roman"/>
                <a:cs typeface="Times New Roman"/>
              </a:rPr>
              <a:t>product of </a:t>
            </a:r>
            <a:r>
              <a:rPr lang="en-US" sz="2000" dirty="0">
                <a:latin typeface="Times New Roman"/>
                <a:cs typeface="Times New Roman"/>
              </a:rPr>
              <a:t>the </a:t>
            </a:r>
            <a:r>
              <a:rPr lang="en-US" sz="2000" dirty="0">
                <a:solidFill>
                  <a:srgbClr val="0000FF"/>
                </a:solidFill>
                <a:latin typeface="Times New Roman"/>
                <a:cs typeface="Times New Roman"/>
              </a:rPr>
              <a:t>magnitude of one vector </a:t>
            </a:r>
            <a:r>
              <a:rPr lang="en-US" sz="2000" dirty="0">
                <a:solidFill>
                  <a:srgbClr val="FF0000"/>
                </a:solidFill>
                <a:latin typeface="Times New Roman"/>
                <a:cs typeface="Times New Roman"/>
              </a:rPr>
              <a:t>and</a:t>
            </a:r>
            <a:r>
              <a:rPr lang="en-US" sz="2000" dirty="0">
                <a:latin typeface="Times New Roman"/>
                <a:cs typeface="Times New Roman"/>
              </a:rPr>
              <a:t> </a:t>
            </a:r>
            <a:r>
              <a:rPr lang="en-US" sz="2000" dirty="0">
                <a:solidFill>
                  <a:srgbClr val="0000FF"/>
                </a:solidFill>
                <a:latin typeface="Times New Roman"/>
                <a:cs typeface="Times New Roman"/>
              </a:rPr>
              <a:t>the perpendicular component of the second vector</a:t>
            </a:r>
            <a:r>
              <a:rPr lang="en-US" sz="2000" dirty="0">
                <a:latin typeface="Times New Roman"/>
                <a:cs typeface="Times New Roman"/>
              </a:rPr>
              <a:t>.</a:t>
            </a:r>
          </a:p>
        </p:txBody>
      </p:sp>
      <p:graphicFrame>
        <p:nvGraphicFramePr>
          <p:cNvPr id="138243" name="Object 3"/>
          <p:cNvGraphicFramePr>
            <a:graphicFrameLocks noChangeAspect="1"/>
          </p:cNvGraphicFramePr>
          <p:nvPr/>
        </p:nvGraphicFramePr>
        <p:xfrm>
          <a:off x="3282950" y="2535238"/>
          <a:ext cx="1936750" cy="468312"/>
        </p:xfrm>
        <a:graphic>
          <a:graphicData uri="http://schemas.openxmlformats.org/presentationml/2006/ole">
            <mc:AlternateContent xmlns:mc="http://schemas.openxmlformats.org/markup-compatibility/2006">
              <mc:Choice xmlns:v="urn:schemas-microsoft-com:vml" Requires="v">
                <p:oleObj name="Equation" r:id="rId4" imgW="1155700" imgH="279400" progId="Equation.DSMT4">
                  <p:embed/>
                </p:oleObj>
              </mc:Choice>
              <mc:Fallback>
                <p:oleObj name="Equation" r:id="rId4" imgW="1155700" imgH="279400" progId="Equation.DSMT4">
                  <p:embed/>
                  <p:pic>
                    <p:nvPicPr>
                      <p:cNvPr id="138243" name="Object 3"/>
                      <p:cNvPicPr>
                        <a:picLocks noChangeAspect="1" noChangeArrowheads="1"/>
                      </p:cNvPicPr>
                      <p:nvPr/>
                    </p:nvPicPr>
                    <p:blipFill>
                      <a:blip r:embed="rId5"/>
                      <a:srcRect/>
                      <a:stretch>
                        <a:fillRect/>
                      </a:stretch>
                    </p:blipFill>
                    <p:spPr bwMode="auto">
                      <a:xfrm>
                        <a:off x="3282950" y="2535238"/>
                        <a:ext cx="1936750" cy="4683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 name="Text Box 25"/>
          <p:cNvSpPr txBox="1">
            <a:spLocks/>
          </p:cNvSpPr>
          <p:nvPr/>
        </p:nvSpPr>
        <p:spPr bwMode="auto">
          <a:xfrm>
            <a:off x="320040" y="1694623"/>
            <a:ext cx="8572500"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Because it pops up so often, this process is called </a:t>
            </a:r>
            <a:r>
              <a:rPr lang="en-US" sz="2000" i="1" dirty="0">
                <a:latin typeface="Times New Roman"/>
                <a:cs typeface="Times New Roman"/>
              </a:rPr>
              <a:t>a </a:t>
            </a:r>
            <a:r>
              <a:rPr lang="en-US" sz="2000" i="1" dirty="0">
                <a:solidFill>
                  <a:srgbClr val="FF0000"/>
                </a:solidFill>
                <a:latin typeface="Times New Roman"/>
                <a:cs typeface="Times New Roman"/>
              </a:rPr>
              <a:t>cross product</a:t>
            </a:r>
            <a:r>
              <a:rPr lang="en-US" sz="2000" dirty="0">
                <a:latin typeface="Times New Roman"/>
                <a:cs typeface="Times New Roman"/>
              </a:rPr>
              <a:t>.  For two vectors     and     , the magnitude of          is defined such that:</a:t>
            </a:r>
          </a:p>
        </p:txBody>
      </p:sp>
      <p:graphicFrame>
        <p:nvGraphicFramePr>
          <p:cNvPr id="9" name="Object 2"/>
          <p:cNvGraphicFramePr>
            <a:graphicFrameLocks noChangeAspect="1"/>
          </p:cNvGraphicFramePr>
          <p:nvPr/>
        </p:nvGraphicFramePr>
        <p:xfrm>
          <a:off x="150884" y="2013910"/>
          <a:ext cx="224860" cy="307777"/>
        </p:xfrm>
        <a:graphic>
          <a:graphicData uri="http://schemas.openxmlformats.org/presentationml/2006/ole">
            <mc:AlternateContent xmlns:mc="http://schemas.openxmlformats.org/markup-compatibility/2006">
              <mc:Choice xmlns:v="urn:schemas-microsoft-com:vml" Requires="v">
                <p:oleObj name="Equation" r:id="rId6" imgW="139700" imgH="190500" progId="Equation.DSMT4">
                  <p:embed/>
                </p:oleObj>
              </mc:Choice>
              <mc:Fallback>
                <p:oleObj name="Equation" r:id="rId6" imgW="139700" imgH="190500" progId="Equation.DSMT4">
                  <p:embed/>
                  <p:pic>
                    <p:nvPicPr>
                      <p:cNvPr id="9" name="Object 2"/>
                      <p:cNvPicPr>
                        <a:picLocks noChangeAspect="1" noChangeArrowheads="1"/>
                      </p:cNvPicPr>
                      <p:nvPr/>
                    </p:nvPicPr>
                    <p:blipFill>
                      <a:blip r:embed="rId7"/>
                      <a:srcRect/>
                      <a:stretch>
                        <a:fillRect/>
                      </a:stretch>
                    </p:blipFill>
                    <p:spPr bwMode="auto">
                      <a:xfrm>
                        <a:off x="150884" y="2013910"/>
                        <a:ext cx="224860"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 name="Object 2"/>
          <p:cNvGraphicFramePr>
            <a:graphicFrameLocks noChangeAspect="1"/>
          </p:cNvGraphicFramePr>
          <p:nvPr/>
        </p:nvGraphicFramePr>
        <p:xfrm>
          <a:off x="844637" y="2013909"/>
          <a:ext cx="244536" cy="307777"/>
        </p:xfrm>
        <a:graphic>
          <a:graphicData uri="http://schemas.openxmlformats.org/presentationml/2006/ole">
            <mc:AlternateContent xmlns:mc="http://schemas.openxmlformats.org/markup-compatibility/2006">
              <mc:Choice xmlns:v="urn:schemas-microsoft-com:vml" Requires="v">
                <p:oleObj name="Equation" r:id="rId8" imgW="152400" imgH="190500" progId="Equation.DSMT4">
                  <p:embed/>
                </p:oleObj>
              </mc:Choice>
              <mc:Fallback>
                <p:oleObj name="Equation" r:id="rId8" imgW="152400" imgH="190500" progId="Equation.DSMT4">
                  <p:embed/>
                  <p:pic>
                    <p:nvPicPr>
                      <p:cNvPr id="10" name="Object 2"/>
                      <p:cNvPicPr>
                        <a:picLocks noChangeAspect="1" noChangeArrowheads="1"/>
                      </p:cNvPicPr>
                      <p:nvPr/>
                    </p:nvPicPr>
                    <p:blipFill>
                      <a:blip r:embed="rId9"/>
                      <a:srcRect/>
                      <a:stretch>
                        <a:fillRect/>
                      </a:stretch>
                    </p:blipFill>
                    <p:spPr bwMode="auto">
                      <a:xfrm>
                        <a:off x="844637" y="2013909"/>
                        <a:ext cx="244536"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2"/>
          <p:cNvGraphicFramePr>
            <a:graphicFrameLocks noChangeAspect="1"/>
          </p:cNvGraphicFramePr>
          <p:nvPr/>
        </p:nvGraphicFramePr>
        <p:xfrm>
          <a:off x="2987746" y="2011854"/>
          <a:ext cx="534287" cy="309547"/>
        </p:xfrm>
        <a:graphic>
          <a:graphicData uri="http://schemas.openxmlformats.org/presentationml/2006/ole">
            <mc:AlternateContent xmlns:mc="http://schemas.openxmlformats.org/markup-compatibility/2006">
              <mc:Choice xmlns:v="urn:schemas-microsoft-com:vml" Requires="v">
                <p:oleObj name="Equation" r:id="rId10" imgW="330200" imgH="190500" progId="Equation.DSMT4">
                  <p:embed/>
                </p:oleObj>
              </mc:Choice>
              <mc:Fallback>
                <p:oleObj name="Equation" r:id="rId10" imgW="330200" imgH="190500" progId="Equation.DSMT4">
                  <p:embed/>
                  <p:pic>
                    <p:nvPicPr>
                      <p:cNvPr id="11" name="Object 2"/>
                      <p:cNvPicPr>
                        <a:picLocks noChangeAspect="1" noChangeArrowheads="1"/>
                      </p:cNvPicPr>
                      <p:nvPr/>
                    </p:nvPicPr>
                    <p:blipFill>
                      <a:blip r:embed="rId11"/>
                      <a:srcRect/>
                      <a:stretch>
                        <a:fillRect/>
                      </a:stretch>
                    </p:blipFill>
                    <p:spPr bwMode="auto">
                      <a:xfrm>
                        <a:off x="2987746" y="2011854"/>
                        <a:ext cx="534287" cy="3095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2"/>
          <p:cNvGraphicFramePr>
            <a:graphicFrameLocks noChangeAspect="1"/>
          </p:cNvGraphicFramePr>
          <p:nvPr/>
        </p:nvGraphicFramePr>
        <p:xfrm>
          <a:off x="4470400" y="3145149"/>
          <a:ext cx="254000" cy="347663"/>
        </p:xfrm>
        <a:graphic>
          <a:graphicData uri="http://schemas.openxmlformats.org/presentationml/2006/ole">
            <mc:AlternateContent xmlns:mc="http://schemas.openxmlformats.org/markup-compatibility/2006">
              <mc:Choice xmlns:v="urn:schemas-microsoft-com:vml" Requires="v">
                <p:oleObj name="Equation" r:id="rId12" imgW="139700" imgH="190500" progId="Equation.DSMT4">
                  <p:embed/>
                </p:oleObj>
              </mc:Choice>
              <mc:Fallback>
                <p:oleObj name="Equation" r:id="rId12" imgW="139700" imgH="190500" progId="Equation.DSMT4">
                  <p:embed/>
                  <p:pic>
                    <p:nvPicPr>
                      <p:cNvPr id="12" name="Object 2"/>
                      <p:cNvPicPr>
                        <a:picLocks noChangeAspect="1" noChangeArrowheads="1"/>
                      </p:cNvPicPr>
                      <p:nvPr/>
                    </p:nvPicPr>
                    <p:blipFill>
                      <a:blip r:embed="rId7"/>
                      <a:srcRect/>
                      <a:stretch>
                        <a:fillRect/>
                      </a:stretch>
                    </p:blipFill>
                    <p:spPr bwMode="auto">
                      <a:xfrm>
                        <a:off x="4470400" y="3145149"/>
                        <a:ext cx="254000" cy="347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2"/>
          <p:cNvGraphicFramePr>
            <a:graphicFrameLocks noChangeAspect="1"/>
          </p:cNvGraphicFramePr>
          <p:nvPr/>
        </p:nvGraphicFramePr>
        <p:xfrm>
          <a:off x="6245225" y="3145149"/>
          <a:ext cx="276225" cy="347662"/>
        </p:xfrm>
        <a:graphic>
          <a:graphicData uri="http://schemas.openxmlformats.org/presentationml/2006/ole">
            <mc:AlternateContent xmlns:mc="http://schemas.openxmlformats.org/markup-compatibility/2006">
              <mc:Choice xmlns:v="urn:schemas-microsoft-com:vml" Requires="v">
                <p:oleObj name="Equation" r:id="rId13" imgW="152400" imgH="190500" progId="Equation.DSMT4">
                  <p:embed/>
                </p:oleObj>
              </mc:Choice>
              <mc:Fallback>
                <p:oleObj name="Equation" r:id="rId13" imgW="152400" imgH="190500" progId="Equation.DSMT4">
                  <p:embed/>
                  <p:pic>
                    <p:nvPicPr>
                      <p:cNvPr id="13" name="Object 2"/>
                      <p:cNvPicPr>
                        <a:picLocks noChangeAspect="1" noChangeArrowheads="1"/>
                      </p:cNvPicPr>
                      <p:nvPr/>
                    </p:nvPicPr>
                    <p:blipFill>
                      <a:blip r:embed="rId9"/>
                      <a:srcRect/>
                      <a:stretch>
                        <a:fillRect/>
                      </a:stretch>
                    </p:blipFill>
                    <p:spPr bwMode="auto">
                      <a:xfrm>
                        <a:off x="6245225" y="3145149"/>
                        <a:ext cx="276225" cy="347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Text Box 25"/>
          <p:cNvSpPr txBox="1">
            <a:spLocks/>
          </p:cNvSpPr>
          <p:nvPr/>
        </p:nvSpPr>
        <p:spPr bwMode="auto">
          <a:xfrm>
            <a:off x="320040" y="3978024"/>
            <a:ext cx="8572500" cy="82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800" dirty="0">
                <a:solidFill>
                  <a:srgbClr val="FF0000"/>
                </a:solidFill>
                <a:latin typeface="Apple Chancery"/>
                <a:cs typeface="Apple Chancery"/>
              </a:rPr>
              <a:t>The </a:t>
            </a:r>
            <a:r>
              <a:rPr lang="en-US" sz="2800" i="1" dirty="0">
                <a:solidFill>
                  <a:srgbClr val="FF0000"/>
                </a:solidFill>
                <a:latin typeface="Apple Chancery"/>
                <a:cs typeface="Apple Chancery"/>
              </a:rPr>
              <a:t>direction</a:t>
            </a:r>
            <a:r>
              <a:rPr lang="en-US" sz="2800" dirty="0">
                <a:solidFill>
                  <a:srgbClr val="FF0000"/>
                </a:solidFill>
                <a:latin typeface="Apple Chancery"/>
                <a:cs typeface="Apple Chancery"/>
              </a:rPr>
              <a:t> </a:t>
            </a:r>
            <a:r>
              <a:rPr lang="en-US" sz="2000" dirty="0">
                <a:solidFill>
                  <a:srgbClr val="0000FF"/>
                </a:solidFill>
                <a:latin typeface="Times New Roman"/>
                <a:cs typeface="Times New Roman"/>
              </a:rPr>
              <a:t>of a cross product </a:t>
            </a:r>
            <a:r>
              <a:rPr lang="en-US" sz="2000" dirty="0">
                <a:latin typeface="Times New Roman"/>
                <a:cs typeface="Times New Roman"/>
              </a:rPr>
              <a:t>will be </a:t>
            </a:r>
            <a:r>
              <a:rPr lang="en-US" sz="2000" i="1" dirty="0">
                <a:solidFill>
                  <a:srgbClr val="0000FF"/>
                </a:solidFill>
                <a:latin typeface="Times New Roman"/>
                <a:cs typeface="Times New Roman"/>
              </a:rPr>
              <a:t>perpendicular to the plane </a:t>
            </a:r>
            <a:r>
              <a:rPr lang="en-US" sz="2000" dirty="0">
                <a:latin typeface="Times New Roman"/>
                <a:cs typeface="Times New Roman"/>
              </a:rPr>
              <a:t>determined by     </a:t>
            </a:r>
            <a:r>
              <a:rPr lang="en-US" sz="2000" dirty="0">
                <a:solidFill>
                  <a:schemeClr val="tx1"/>
                </a:solidFill>
                <a:latin typeface="Times New Roman"/>
                <a:cs typeface="Times New Roman"/>
              </a:rPr>
              <a:t>and</a:t>
            </a:r>
            <a:r>
              <a:rPr lang="en-US" sz="2000" dirty="0">
                <a:solidFill>
                  <a:srgbClr val="0000FF"/>
                </a:solidFill>
                <a:latin typeface="Times New Roman"/>
                <a:cs typeface="Times New Roman"/>
              </a:rPr>
              <a:t> </a:t>
            </a:r>
            <a:r>
              <a:rPr lang="en-US" sz="2000" dirty="0">
                <a:latin typeface="Times New Roman"/>
                <a:cs typeface="Times New Roman"/>
              </a:rPr>
              <a:t>    , and can be determined using the </a:t>
            </a:r>
            <a:r>
              <a:rPr lang="en-US" sz="2000" i="1" dirty="0">
                <a:solidFill>
                  <a:srgbClr val="FF0000"/>
                </a:solidFill>
                <a:latin typeface="Times New Roman"/>
                <a:cs typeface="Times New Roman"/>
              </a:rPr>
              <a:t>right hand rule</a:t>
            </a:r>
            <a:r>
              <a:rPr lang="en-US" sz="2000" dirty="0">
                <a:latin typeface="Times New Roman"/>
                <a:cs typeface="Times New Roman"/>
              </a:rPr>
              <a:t>.</a:t>
            </a:r>
          </a:p>
        </p:txBody>
      </p:sp>
      <p:graphicFrame>
        <p:nvGraphicFramePr>
          <p:cNvPr id="16" name="Object 2"/>
          <p:cNvGraphicFramePr>
            <a:graphicFrameLocks noChangeAspect="1"/>
          </p:cNvGraphicFramePr>
          <p:nvPr/>
        </p:nvGraphicFramePr>
        <p:xfrm>
          <a:off x="1901825" y="4401324"/>
          <a:ext cx="254000" cy="347663"/>
        </p:xfrm>
        <a:graphic>
          <a:graphicData uri="http://schemas.openxmlformats.org/presentationml/2006/ole">
            <mc:AlternateContent xmlns:mc="http://schemas.openxmlformats.org/markup-compatibility/2006">
              <mc:Choice xmlns:v="urn:schemas-microsoft-com:vml" Requires="v">
                <p:oleObj name="Equation" r:id="rId14" imgW="139700" imgH="190500" progId="Equation.DSMT4">
                  <p:embed/>
                </p:oleObj>
              </mc:Choice>
              <mc:Fallback>
                <p:oleObj name="Equation" r:id="rId14" imgW="139700" imgH="190500" progId="Equation.DSMT4">
                  <p:embed/>
                  <p:pic>
                    <p:nvPicPr>
                      <p:cNvPr id="16" name="Object 2"/>
                      <p:cNvPicPr>
                        <a:picLocks noChangeAspect="1" noChangeArrowheads="1"/>
                      </p:cNvPicPr>
                      <p:nvPr/>
                    </p:nvPicPr>
                    <p:blipFill>
                      <a:blip r:embed="rId7"/>
                      <a:srcRect/>
                      <a:stretch>
                        <a:fillRect/>
                      </a:stretch>
                    </p:blipFill>
                    <p:spPr bwMode="auto">
                      <a:xfrm>
                        <a:off x="1901825" y="4401324"/>
                        <a:ext cx="254000" cy="347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 name="Object 2"/>
          <p:cNvGraphicFramePr>
            <a:graphicFrameLocks noChangeAspect="1"/>
          </p:cNvGraphicFramePr>
          <p:nvPr/>
        </p:nvGraphicFramePr>
        <p:xfrm>
          <a:off x="2614295" y="4401325"/>
          <a:ext cx="276225" cy="347662"/>
        </p:xfrm>
        <a:graphic>
          <a:graphicData uri="http://schemas.openxmlformats.org/presentationml/2006/ole">
            <mc:AlternateContent xmlns:mc="http://schemas.openxmlformats.org/markup-compatibility/2006">
              <mc:Choice xmlns:v="urn:schemas-microsoft-com:vml" Requires="v">
                <p:oleObj name="Equation" r:id="rId15" imgW="152400" imgH="190500" progId="Equation.DSMT4">
                  <p:embed/>
                </p:oleObj>
              </mc:Choice>
              <mc:Fallback>
                <p:oleObj name="Equation" r:id="rId15" imgW="152400" imgH="190500" progId="Equation.DSMT4">
                  <p:embed/>
                  <p:pic>
                    <p:nvPicPr>
                      <p:cNvPr id="17" name="Object 2"/>
                      <p:cNvPicPr>
                        <a:picLocks noChangeAspect="1" noChangeArrowheads="1"/>
                      </p:cNvPicPr>
                      <p:nvPr/>
                    </p:nvPicPr>
                    <p:blipFill>
                      <a:blip r:embed="rId9"/>
                      <a:srcRect/>
                      <a:stretch>
                        <a:fillRect/>
                      </a:stretch>
                    </p:blipFill>
                    <p:spPr bwMode="auto">
                      <a:xfrm>
                        <a:off x="2614295" y="4401325"/>
                        <a:ext cx="276225" cy="347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 name="Object 2"/>
          <p:cNvGraphicFramePr>
            <a:graphicFrameLocks noChangeAspect="1"/>
          </p:cNvGraphicFramePr>
          <p:nvPr/>
        </p:nvGraphicFramePr>
        <p:xfrm>
          <a:off x="2288381" y="5026197"/>
          <a:ext cx="254000" cy="347663"/>
        </p:xfrm>
        <a:graphic>
          <a:graphicData uri="http://schemas.openxmlformats.org/presentationml/2006/ole">
            <mc:AlternateContent xmlns:mc="http://schemas.openxmlformats.org/markup-compatibility/2006">
              <mc:Choice xmlns:v="urn:schemas-microsoft-com:vml" Requires="v">
                <p:oleObj name="Equation" r:id="rId16" imgW="139700" imgH="190500" progId="Equation.DSMT4">
                  <p:embed/>
                </p:oleObj>
              </mc:Choice>
              <mc:Fallback>
                <p:oleObj name="Equation" r:id="rId16" imgW="139700" imgH="190500" progId="Equation.DSMT4">
                  <p:embed/>
                  <p:pic>
                    <p:nvPicPr>
                      <p:cNvPr id="18" name="Object 2"/>
                      <p:cNvPicPr>
                        <a:picLocks noChangeAspect="1" noChangeArrowheads="1"/>
                      </p:cNvPicPr>
                      <p:nvPr/>
                    </p:nvPicPr>
                    <p:blipFill>
                      <a:blip r:embed="rId17"/>
                      <a:srcRect/>
                      <a:stretch>
                        <a:fillRect/>
                      </a:stretch>
                    </p:blipFill>
                    <p:spPr bwMode="auto">
                      <a:xfrm>
                        <a:off x="2288381" y="5026197"/>
                        <a:ext cx="254000" cy="347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 name="Object 2"/>
          <p:cNvGraphicFramePr>
            <a:graphicFrameLocks noChangeAspect="1"/>
          </p:cNvGraphicFramePr>
          <p:nvPr/>
        </p:nvGraphicFramePr>
        <p:xfrm>
          <a:off x="1639887" y="5075372"/>
          <a:ext cx="207963" cy="301625"/>
        </p:xfrm>
        <a:graphic>
          <a:graphicData uri="http://schemas.openxmlformats.org/presentationml/2006/ole">
            <mc:AlternateContent xmlns:mc="http://schemas.openxmlformats.org/markup-compatibility/2006">
              <mc:Choice xmlns:v="urn:schemas-microsoft-com:vml" Requires="v">
                <p:oleObj name="Equation" r:id="rId18" imgW="114300" imgH="165100" progId="Equation.DSMT4">
                  <p:embed/>
                </p:oleObj>
              </mc:Choice>
              <mc:Fallback>
                <p:oleObj name="Equation" r:id="rId18" imgW="114300" imgH="165100" progId="Equation.DSMT4">
                  <p:embed/>
                  <p:pic>
                    <p:nvPicPr>
                      <p:cNvPr id="19" name="Object 2"/>
                      <p:cNvPicPr>
                        <a:picLocks noChangeAspect="1" noChangeArrowheads="1"/>
                      </p:cNvPicPr>
                      <p:nvPr/>
                    </p:nvPicPr>
                    <p:blipFill>
                      <a:blip r:embed="rId19"/>
                      <a:srcRect/>
                      <a:stretch>
                        <a:fillRect/>
                      </a:stretch>
                    </p:blipFill>
                    <p:spPr bwMode="auto">
                      <a:xfrm>
                        <a:off x="1639887" y="5075372"/>
                        <a:ext cx="207963"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 name="Object 2"/>
          <p:cNvGraphicFramePr>
            <a:graphicFrameLocks noChangeAspect="1"/>
          </p:cNvGraphicFramePr>
          <p:nvPr/>
        </p:nvGraphicFramePr>
        <p:xfrm>
          <a:off x="1684462" y="5278825"/>
          <a:ext cx="231775" cy="371475"/>
        </p:xfrm>
        <a:graphic>
          <a:graphicData uri="http://schemas.openxmlformats.org/presentationml/2006/ole">
            <mc:AlternateContent xmlns:mc="http://schemas.openxmlformats.org/markup-compatibility/2006">
              <mc:Choice xmlns:v="urn:schemas-microsoft-com:vml" Requires="v">
                <p:oleObj name="Equation" r:id="rId20" imgW="127000" imgH="203200" progId="Equation.DSMT4">
                  <p:embed/>
                </p:oleObj>
              </mc:Choice>
              <mc:Fallback>
                <p:oleObj name="Equation" r:id="rId20" imgW="127000" imgH="203200" progId="Equation.DSMT4">
                  <p:embed/>
                  <p:pic>
                    <p:nvPicPr>
                      <p:cNvPr id="20" name="Object 2"/>
                      <p:cNvPicPr>
                        <a:picLocks noChangeAspect="1" noChangeArrowheads="1"/>
                      </p:cNvPicPr>
                      <p:nvPr/>
                    </p:nvPicPr>
                    <p:blipFill>
                      <a:blip r:embed="rId21"/>
                      <a:srcRect/>
                      <a:stretch>
                        <a:fillRect/>
                      </a:stretch>
                    </p:blipFill>
                    <p:spPr bwMode="auto">
                      <a:xfrm>
                        <a:off x="1684462" y="5278825"/>
                        <a:ext cx="231775" cy="371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5771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par>
                                <p:cTn id="19" presetID="9"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8247"/>
                                        </p:tgtEl>
                                        <p:attrNameLst>
                                          <p:attrName>style.visibility</p:attrName>
                                        </p:attrNameLst>
                                      </p:cBhvr>
                                      <p:to>
                                        <p:strVal val="visible"/>
                                      </p:to>
                                    </p:set>
                                    <p:animEffect transition="in" filter="dissolve">
                                      <p:cBhvr>
                                        <p:cTn id="24" dur="500"/>
                                        <p:tgtEl>
                                          <p:spTgt spid="138247"/>
                                        </p:tgtEl>
                                      </p:cBhvr>
                                    </p:animEffect>
                                  </p:childTnLst>
                                </p:cTn>
                              </p:par>
                              <p:par>
                                <p:cTn id="25" presetID="9"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7"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5"/>
          <p:cNvSpPr txBox="1">
            <a:spLocks/>
          </p:cNvSpPr>
          <p:nvPr/>
        </p:nvSpPr>
        <p:spPr bwMode="auto">
          <a:xfrm>
            <a:off x="320040" y="2102712"/>
            <a:ext cx="8572500"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Then</a:t>
            </a:r>
          </a:p>
        </p:txBody>
      </p:sp>
      <p:sp>
        <p:nvSpPr>
          <p:cNvPr id="138247" name="Text Box 25"/>
          <p:cNvSpPr txBox="1">
            <a:spLocks/>
          </p:cNvSpPr>
          <p:nvPr/>
        </p:nvSpPr>
        <p:spPr bwMode="auto">
          <a:xfrm>
            <a:off x="320040" y="6155372"/>
            <a:ext cx="8572500"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Question is, </a:t>
            </a:r>
            <a:r>
              <a:rPr lang="en-US" sz="2000" dirty="0">
                <a:solidFill>
                  <a:srgbClr val="FF0000"/>
                </a:solidFill>
                <a:latin typeface="Times New Roman"/>
                <a:cs typeface="Times New Roman"/>
              </a:rPr>
              <a:t>how</a:t>
            </a:r>
            <a:r>
              <a:rPr lang="en-US" sz="2000" dirty="0">
                <a:latin typeface="Times New Roman"/>
                <a:cs typeface="Times New Roman"/>
              </a:rPr>
              <a:t> do you evaluate a matrix like this?</a:t>
            </a:r>
          </a:p>
        </p:txBody>
      </p:sp>
      <p:sp>
        <p:nvSpPr>
          <p:cNvPr id="138244" name="Rectangle 29"/>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8245" name="TextBox 30"/>
          <p:cNvSpPr txBox="1">
            <a:spLocks noChangeArrowheads="1"/>
          </p:cNvSpPr>
          <p:nvPr/>
        </p:nvSpPr>
        <p:spPr bwMode="auto">
          <a:xfrm>
            <a:off x="8719662" y="6515100"/>
            <a:ext cx="283219"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a:t>
            </a:r>
          </a:p>
        </p:txBody>
      </p:sp>
      <p:sp>
        <p:nvSpPr>
          <p:cNvPr id="138246" name="Text Box 25"/>
          <p:cNvSpPr txBox="1">
            <a:spLocks/>
          </p:cNvSpPr>
          <p:nvPr/>
        </p:nvSpPr>
        <p:spPr bwMode="auto">
          <a:xfrm>
            <a:off x="257176" y="314960"/>
            <a:ext cx="8747124" cy="82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800" dirty="0">
                <a:solidFill>
                  <a:srgbClr val="FF0000"/>
                </a:solidFill>
                <a:latin typeface="Apple Chancery"/>
                <a:cs typeface="Apple Chancery"/>
              </a:rPr>
              <a:t>This is all </a:t>
            </a:r>
            <a:r>
              <a:rPr lang="en-US" sz="2000" dirty="0">
                <a:latin typeface="Times New Roman"/>
                <a:cs typeface="Times New Roman"/>
              </a:rPr>
              <a:t>fine and swell if you are dealing with </a:t>
            </a:r>
            <a:r>
              <a:rPr lang="en-US" sz="2000" dirty="0">
                <a:solidFill>
                  <a:srgbClr val="0000FF"/>
                </a:solidFill>
                <a:latin typeface="Times New Roman"/>
                <a:cs typeface="Times New Roman"/>
              </a:rPr>
              <a:t>polar notation</a:t>
            </a:r>
            <a:r>
              <a:rPr lang="en-US" sz="2000" dirty="0">
                <a:latin typeface="Times New Roman"/>
                <a:cs typeface="Times New Roman"/>
              </a:rPr>
              <a:t>, but what about vectors in </a:t>
            </a:r>
            <a:r>
              <a:rPr lang="en-US" sz="2000" i="1" dirty="0">
                <a:solidFill>
                  <a:srgbClr val="FF0000"/>
                </a:solidFill>
                <a:latin typeface="Times New Roman"/>
                <a:cs typeface="Times New Roman"/>
              </a:rPr>
              <a:t>unit vector notation</a:t>
            </a:r>
            <a:r>
              <a:rPr lang="en-US" sz="2000" dirty="0">
                <a:latin typeface="Times New Roman"/>
                <a:cs typeface="Times New Roman"/>
              </a:rPr>
              <a:t>?  Specifically, if:</a:t>
            </a:r>
          </a:p>
        </p:txBody>
      </p:sp>
      <p:graphicFrame>
        <p:nvGraphicFramePr>
          <p:cNvPr id="21" name="Object 2"/>
          <p:cNvGraphicFramePr>
            <a:graphicFrameLocks noChangeAspect="1"/>
          </p:cNvGraphicFramePr>
          <p:nvPr/>
        </p:nvGraphicFramePr>
        <p:xfrm>
          <a:off x="3441383" y="1161925"/>
          <a:ext cx="2224088" cy="463550"/>
        </p:xfrm>
        <a:graphic>
          <a:graphicData uri="http://schemas.openxmlformats.org/presentationml/2006/ole">
            <mc:AlternateContent xmlns:mc="http://schemas.openxmlformats.org/markup-compatibility/2006">
              <mc:Choice xmlns:v="urn:schemas-microsoft-com:vml" Requires="v">
                <p:oleObj name="Equation" r:id="rId2" imgW="1282700" imgH="266700" progId="Equation.DSMT4">
                  <p:embed/>
                </p:oleObj>
              </mc:Choice>
              <mc:Fallback>
                <p:oleObj name="Equation" r:id="rId2" imgW="1282700" imgH="266700" progId="Equation.DSMT4">
                  <p:embed/>
                  <p:pic>
                    <p:nvPicPr>
                      <p:cNvPr id="21" name="Object 2"/>
                      <p:cNvPicPr>
                        <a:picLocks noChangeAspect="1"/>
                      </p:cNvPicPr>
                      <p:nvPr/>
                    </p:nvPicPr>
                    <p:blipFill>
                      <a:blip r:embed="rId3"/>
                      <a:srcRect/>
                      <a:stretch>
                        <a:fillRect/>
                      </a:stretch>
                    </p:blipFill>
                    <p:spPr bwMode="auto">
                      <a:xfrm>
                        <a:off x="3441383" y="1161925"/>
                        <a:ext cx="2224088" cy="463550"/>
                      </a:xfrm>
                      <a:prstGeom prst="rect">
                        <a:avLst/>
                      </a:prstGeom>
                      <a:noFill/>
                      <a:ln>
                        <a:noFill/>
                      </a:ln>
                      <a:effectLst/>
                    </p:spPr>
                  </p:pic>
                </p:oleObj>
              </mc:Fallback>
            </mc:AlternateContent>
          </a:graphicData>
        </a:graphic>
      </p:graphicFrame>
      <p:graphicFrame>
        <p:nvGraphicFramePr>
          <p:cNvPr id="22" name="Object 3"/>
          <p:cNvGraphicFramePr>
            <a:graphicFrameLocks noChangeAspect="1"/>
          </p:cNvGraphicFramePr>
          <p:nvPr/>
        </p:nvGraphicFramePr>
        <p:xfrm>
          <a:off x="3466783" y="1556284"/>
          <a:ext cx="2133600" cy="469900"/>
        </p:xfrm>
        <a:graphic>
          <a:graphicData uri="http://schemas.openxmlformats.org/presentationml/2006/ole">
            <mc:AlternateContent xmlns:mc="http://schemas.openxmlformats.org/markup-compatibility/2006">
              <mc:Choice xmlns:v="urn:schemas-microsoft-com:vml" Requires="v">
                <p:oleObj name="Equation" r:id="rId4" imgW="1206500" imgH="266700" progId="Equation.DSMT4">
                  <p:embed/>
                </p:oleObj>
              </mc:Choice>
              <mc:Fallback>
                <p:oleObj name="Equation" r:id="rId4" imgW="1206500" imgH="266700" progId="Equation.DSMT4">
                  <p:embed/>
                  <p:pic>
                    <p:nvPicPr>
                      <p:cNvPr id="22" name="Object 3"/>
                      <p:cNvPicPr>
                        <a:picLocks noChangeAspect="1"/>
                      </p:cNvPicPr>
                      <p:nvPr/>
                    </p:nvPicPr>
                    <p:blipFill>
                      <a:blip r:embed="rId5"/>
                      <a:srcRect/>
                      <a:stretch>
                        <a:fillRect/>
                      </a:stretch>
                    </p:blipFill>
                    <p:spPr bwMode="auto">
                      <a:xfrm>
                        <a:off x="3466783" y="1556284"/>
                        <a:ext cx="2133600" cy="469900"/>
                      </a:xfrm>
                      <a:prstGeom prst="rect">
                        <a:avLst/>
                      </a:prstGeom>
                      <a:noFill/>
                      <a:ln>
                        <a:noFill/>
                      </a:ln>
                      <a:effectLst/>
                    </p:spPr>
                  </p:pic>
                </p:oleObj>
              </mc:Fallback>
            </mc:AlternateContent>
          </a:graphicData>
        </a:graphic>
      </p:graphicFrame>
      <p:sp>
        <p:nvSpPr>
          <p:cNvPr id="23" name="Text Box 25"/>
          <p:cNvSpPr txBox="1">
            <a:spLocks/>
          </p:cNvSpPr>
          <p:nvPr/>
        </p:nvSpPr>
        <p:spPr bwMode="auto">
          <a:xfrm>
            <a:off x="2715896" y="1393700"/>
            <a:ext cx="610077"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and</a:t>
            </a:r>
          </a:p>
        </p:txBody>
      </p:sp>
      <p:graphicFrame>
        <p:nvGraphicFramePr>
          <p:cNvPr id="24" name="Object 2"/>
          <p:cNvGraphicFramePr>
            <a:graphicFrameLocks noChangeAspect="1"/>
          </p:cNvGraphicFramePr>
          <p:nvPr/>
        </p:nvGraphicFramePr>
        <p:xfrm>
          <a:off x="4085590" y="4438679"/>
          <a:ext cx="2625800" cy="1487858"/>
        </p:xfrm>
        <a:graphic>
          <a:graphicData uri="http://schemas.openxmlformats.org/presentationml/2006/ole">
            <mc:AlternateContent xmlns:mc="http://schemas.openxmlformats.org/markup-compatibility/2006">
              <mc:Choice xmlns:v="urn:schemas-microsoft-com:vml" Requires="v">
                <p:oleObj name="Equation" r:id="rId6" imgW="1524000" imgH="863600" progId="Equation.DSMT4">
                  <p:embed/>
                </p:oleObj>
              </mc:Choice>
              <mc:Fallback>
                <p:oleObj name="Equation" r:id="rId6" imgW="1524000" imgH="863600" progId="Equation.DSMT4">
                  <p:embed/>
                  <p:pic>
                    <p:nvPicPr>
                      <p:cNvPr id="24" name="Object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85590" y="4438679"/>
                        <a:ext cx="2625800" cy="1487858"/>
                      </a:xfrm>
                      <a:prstGeom prst="rect">
                        <a:avLst/>
                      </a:prstGeom>
                      <a:noFill/>
                      <a:ln>
                        <a:noFill/>
                      </a:ln>
                      <a:effectLst/>
                    </p:spPr>
                  </p:pic>
                </p:oleObj>
              </mc:Fallback>
            </mc:AlternateContent>
          </a:graphicData>
        </a:graphic>
      </p:graphicFrame>
      <p:graphicFrame>
        <p:nvGraphicFramePr>
          <p:cNvPr id="13" name="Object 2"/>
          <p:cNvGraphicFramePr>
            <a:graphicFrameLocks noChangeAspect="1"/>
          </p:cNvGraphicFramePr>
          <p:nvPr/>
        </p:nvGraphicFramePr>
        <p:xfrm>
          <a:off x="998538" y="2062163"/>
          <a:ext cx="4689475" cy="995362"/>
        </p:xfrm>
        <a:graphic>
          <a:graphicData uri="http://schemas.openxmlformats.org/presentationml/2006/ole">
            <mc:AlternateContent xmlns:mc="http://schemas.openxmlformats.org/markup-compatibility/2006">
              <mc:Choice xmlns:v="urn:schemas-microsoft-com:vml" Requires="v">
                <p:oleObj name="Equation" r:id="rId8" imgW="2705100" imgH="571500" progId="Equation.DSMT4">
                  <p:embed/>
                </p:oleObj>
              </mc:Choice>
              <mc:Fallback>
                <p:oleObj name="Equation" r:id="rId8" imgW="2705100" imgH="571500" progId="Equation.DSMT4">
                  <p:embed/>
                  <p:pic>
                    <p:nvPicPr>
                      <p:cNvPr id="13" name="Object 2"/>
                      <p:cNvPicPr>
                        <a:picLocks noChangeAspect="1"/>
                      </p:cNvPicPr>
                      <p:nvPr/>
                    </p:nvPicPr>
                    <p:blipFill>
                      <a:blip r:embed="rId9"/>
                      <a:srcRect/>
                      <a:stretch>
                        <a:fillRect/>
                      </a:stretch>
                    </p:blipFill>
                    <p:spPr bwMode="auto">
                      <a:xfrm>
                        <a:off x="998538" y="2062163"/>
                        <a:ext cx="4689475" cy="995362"/>
                      </a:xfrm>
                      <a:prstGeom prst="rect">
                        <a:avLst/>
                      </a:prstGeom>
                      <a:noFill/>
                      <a:ln>
                        <a:noFill/>
                      </a:ln>
                      <a:effectLst/>
                    </p:spPr>
                  </p:pic>
                </p:oleObj>
              </mc:Fallback>
            </mc:AlternateContent>
          </a:graphicData>
        </a:graphic>
      </p:graphicFrame>
      <p:sp>
        <p:nvSpPr>
          <p:cNvPr id="15" name="Text Box 25"/>
          <p:cNvSpPr txBox="1">
            <a:spLocks/>
          </p:cNvSpPr>
          <p:nvPr/>
        </p:nvSpPr>
        <p:spPr bwMode="auto">
          <a:xfrm>
            <a:off x="307976" y="3034750"/>
            <a:ext cx="8572500"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But                                                   , so all the like-terms go to zero, and                  </a:t>
            </a:r>
          </a:p>
        </p:txBody>
      </p:sp>
      <p:graphicFrame>
        <p:nvGraphicFramePr>
          <p:cNvPr id="16" name="Object 2"/>
          <p:cNvGraphicFramePr>
            <a:graphicFrameLocks noChangeAspect="1"/>
          </p:cNvGraphicFramePr>
          <p:nvPr>
            <p:extLst>
              <p:ext uri="{D42A27DB-BD31-4B8C-83A1-F6EECF244321}">
                <p14:modId xmlns:p14="http://schemas.microsoft.com/office/powerpoint/2010/main" val="1738672741"/>
              </p:ext>
            </p:extLst>
          </p:nvPr>
        </p:nvGraphicFramePr>
        <p:xfrm>
          <a:off x="808037" y="2983950"/>
          <a:ext cx="3236913" cy="530225"/>
        </p:xfrm>
        <a:graphic>
          <a:graphicData uri="http://schemas.openxmlformats.org/presentationml/2006/ole">
            <mc:AlternateContent xmlns:mc="http://schemas.openxmlformats.org/markup-compatibility/2006">
              <mc:Choice xmlns:v="urn:schemas-microsoft-com:vml" Requires="v">
                <p:oleObj name="Equation" r:id="rId10" imgW="1866900" imgH="304800" progId="Equation.DSMT4">
                  <p:embed/>
                </p:oleObj>
              </mc:Choice>
              <mc:Fallback>
                <p:oleObj name="Equation" r:id="rId10" imgW="1866900" imgH="304800" progId="Equation.DSMT4">
                  <p:embed/>
                  <p:pic>
                    <p:nvPicPr>
                      <p:cNvPr id="16" name="Object 2"/>
                      <p:cNvPicPr>
                        <a:picLocks noChangeAspect="1"/>
                      </p:cNvPicPr>
                      <p:nvPr/>
                    </p:nvPicPr>
                    <p:blipFill>
                      <a:blip r:embed="rId11"/>
                      <a:srcRect/>
                      <a:stretch>
                        <a:fillRect/>
                      </a:stretch>
                    </p:blipFill>
                    <p:spPr bwMode="auto">
                      <a:xfrm>
                        <a:off x="808037" y="2983950"/>
                        <a:ext cx="3236913" cy="530225"/>
                      </a:xfrm>
                      <a:prstGeom prst="rect">
                        <a:avLst/>
                      </a:prstGeom>
                      <a:noFill/>
                      <a:ln>
                        <a:noFill/>
                      </a:ln>
                      <a:effectLst/>
                    </p:spPr>
                  </p:pic>
                </p:oleObj>
              </mc:Fallback>
            </mc:AlternateContent>
          </a:graphicData>
        </a:graphic>
      </p:graphicFrame>
      <p:graphicFrame>
        <p:nvGraphicFramePr>
          <p:cNvPr id="17" name="Object 2"/>
          <p:cNvGraphicFramePr>
            <a:graphicFrameLocks noChangeAspect="1"/>
          </p:cNvGraphicFramePr>
          <p:nvPr/>
        </p:nvGraphicFramePr>
        <p:xfrm>
          <a:off x="320040" y="3476426"/>
          <a:ext cx="3765550" cy="530225"/>
        </p:xfrm>
        <a:graphic>
          <a:graphicData uri="http://schemas.openxmlformats.org/presentationml/2006/ole">
            <mc:AlternateContent xmlns:mc="http://schemas.openxmlformats.org/markup-compatibility/2006">
              <mc:Choice xmlns:v="urn:schemas-microsoft-com:vml" Requires="v">
                <p:oleObj name="Equation" r:id="rId12" imgW="2171700" imgH="304800" progId="Equation.DSMT4">
                  <p:embed/>
                </p:oleObj>
              </mc:Choice>
              <mc:Fallback>
                <p:oleObj name="Equation" r:id="rId12" imgW="2171700" imgH="304800" progId="Equation.DSMT4">
                  <p:embed/>
                  <p:pic>
                    <p:nvPicPr>
                      <p:cNvPr id="17" name="Object 2"/>
                      <p:cNvPicPr>
                        <a:picLocks noChangeAspect="1"/>
                      </p:cNvPicPr>
                      <p:nvPr/>
                    </p:nvPicPr>
                    <p:blipFill>
                      <a:blip r:embed="rId13"/>
                      <a:srcRect/>
                      <a:stretch>
                        <a:fillRect/>
                      </a:stretch>
                    </p:blipFill>
                    <p:spPr bwMode="auto">
                      <a:xfrm>
                        <a:off x="320040" y="3476426"/>
                        <a:ext cx="3765550" cy="530225"/>
                      </a:xfrm>
                      <a:prstGeom prst="rect">
                        <a:avLst/>
                      </a:prstGeom>
                      <a:noFill/>
                      <a:ln>
                        <a:noFill/>
                      </a:ln>
                      <a:effectLst/>
                    </p:spPr>
                  </p:pic>
                </p:oleObj>
              </mc:Fallback>
            </mc:AlternateContent>
          </a:graphicData>
        </a:graphic>
      </p:graphicFrame>
      <p:sp>
        <p:nvSpPr>
          <p:cNvPr id="18" name="Text Box 25"/>
          <p:cNvSpPr txBox="1">
            <a:spLocks/>
          </p:cNvSpPr>
          <p:nvPr/>
        </p:nvSpPr>
        <p:spPr bwMode="auto">
          <a:xfrm>
            <a:off x="4044950" y="3526875"/>
            <a:ext cx="4959350"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in the -k direction, so we end up with 6 non- </a:t>
            </a:r>
          </a:p>
        </p:txBody>
      </p:sp>
      <p:sp>
        <p:nvSpPr>
          <p:cNvPr id="20" name="Text Box 25"/>
          <p:cNvSpPr txBox="1">
            <a:spLocks/>
          </p:cNvSpPr>
          <p:nvPr/>
        </p:nvSpPr>
        <p:spPr bwMode="auto">
          <a:xfrm>
            <a:off x="7858219" y="3773113"/>
            <a:ext cx="124777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zero parts.</a:t>
            </a:r>
          </a:p>
        </p:txBody>
      </p:sp>
      <p:sp>
        <p:nvSpPr>
          <p:cNvPr id="26" name="Text Box 25"/>
          <p:cNvSpPr txBox="1">
            <a:spLocks/>
          </p:cNvSpPr>
          <p:nvPr/>
        </p:nvSpPr>
        <p:spPr bwMode="auto">
          <a:xfrm>
            <a:off x="257176" y="4190397"/>
            <a:ext cx="3828414" cy="112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800" dirty="0">
                <a:solidFill>
                  <a:srgbClr val="FF0000"/>
                </a:solidFill>
                <a:latin typeface="Apple Chancery"/>
                <a:cs typeface="Apple Chancery"/>
              </a:rPr>
              <a:t>What’s interesting </a:t>
            </a:r>
            <a:r>
              <a:rPr lang="en-US" sz="2000" dirty="0">
                <a:latin typeface="Times New Roman"/>
                <a:cs typeface="Times New Roman"/>
              </a:rPr>
              <a:t>is that those six parts fall out with the evaluation of the matrix:</a:t>
            </a:r>
          </a:p>
        </p:txBody>
      </p:sp>
    </p:spTree>
    <p:extLst>
      <p:ext uri="{BB962C8B-B14F-4D97-AF65-F5344CB8AC3E}">
        <p14:creationId xmlns:p14="http://schemas.microsoft.com/office/powerpoint/2010/main" val="81644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ssolv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38247"/>
                                        </p:tgtEl>
                                        <p:attrNameLst>
                                          <p:attrName>style.visibility</p:attrName>
                                        </p:attrNameLst>
                                      </p:cBhvr>
                                      <p:to>
                                        <p:strVal val="visible"/>
                                      </p:to>
                                    </p:set>
                                    <p:animEffect transition="in" filter="dissolve">
                                      <p:cBhvr>
                                        <p:cTn id="44" dur="500"/>
                                        <p:tgtEl>
                                          <p:spTgt spid="138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8247" grpId="0"/>
      <p:bldP spid="15" grpId="0"/>
      <p:bldP spid="18" grpId="0"/>
      <p:bldP spid="20"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nvGraphicFramePr>
        <p:xfrm>
          <a:off x="1878013" y="1117600"/>
          <a:ext cx="4248150" cy="1658938"/>
        </p:xfrm>
        <a:graphic>
          <a:graphicData uri="http://schemas.openxmlformats.org/presentationml/2006/ole">
            <mc:AlternateContent xmlns:mc="http://schemas.openxmlformats.org/markup-compatibility/2006">
              <mc:Choice xmlns:v="urn:schemas-microsoft-com:vml" Requires="v">
                <p:oleObj name="Equation" r:id="rId2" imgW="2209800" imgH="863600" progId="Equation.DSMT4">
                  <p:embed/>
                </p:oleObj>
              </mc:Choice>
              <mc:Fallback>
                <p:oleObj name="Equation" r:id="rId2" imgW="2209800" imgH="863600" progId="Equation.DSMT4">
                  <p:embed/>
                  <p:pic>
                    <p:nvPicPr>
                      <p:cNvPr id="13" name="Object 2"/>
                      <p:cNvPicPr>
                        <a:picLocks noChangeAspect="1"/>
                      </p:cNvPicPr>
                      <p:nvPr/>
                    </p:nvPicPr>
                    <p:blipFill>
                      <a:blip r:embed="rId3"/>
                      <a:srcRect/>
                      <a:stretch>
                        <a:fillRect/>
                      </a:stretch>
                    </p:blipFill>
                    <p:spPr bwMode="auto">
                      <a:xfrm>
                        <a:off x="1878013" y="1117600"/>
                        <a:ext cx="4248150" cy="1658938"/>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8244" name="Rectangle 29"/>
          <p:cNvSpPr>
            <a:spLocks noChangeArrowheads="1"/>
          </p:cNvSpPr>
          <p:nvPr/>
        </p:nvSpPr>
        <p:spPr bwMode="auto">
          <a:xfrm>
            <a:off x="0" y="69450"/>
            <a:ext cx="9144000"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8245" name="TextBox 30"/>
          <p:cNvSpPr txBox="1">
            <a:spLocks noChangeArrowheads="1"/>
          </p:cNvSpPr>
          <p:nvPr/>
        </p:nvSpPr>
        <p:spPr bwMode="auto">
          <a:xfrm>
            <a:off x="8719662" y="6515100"/>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a:t>
            </a:r>
          </a:p>
        </p:txBody>
      </p:sp>
      <p:sp>
        <p:nvSpPr>
          <p:cNvPr id="138246" name="Text Box 25"/>
          <p:cNvSpPr txBox="1">
            <a:spLocks/>
          </p:cNvSpPr>
          <p:nvPr/>
        </p:nvSpPr>
        <p:spPr bwMode="auto">
          <a:xfrm>
            <a:off x="254000" y="403860"/>
            <a:ext cx="8572500" cy="51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800" dirty="0">
                <a:solidFill>
                  <a:srgbClr val="FF0000"/>
                </a:solidFill>
                <a:latin typeface="Apple Chancery"/>
                <a:cs typeface="Apple Chancery"/>
              </a:rPr>
              <a:t>The operation </a:t>
            </a:r>
            <a:r>
              <a:rPr lang="en-US" sz="2000" dirty="0">
                <a:latin typeface="Times New Roman"/>
                <a:cs typeface="Times New Roman"/>
              </a:rPr>
              <a:t>is fairly simple (something you do over and over again).  </a:t>
            </a:r>
          </a:p>
        </p:txBody>
      </p:sp>
      <p:sp>
        <p:nvSpPr>
          <p:cNvPr id="15" name="Oval 8"/>
          <p:cNvSpPr>
            <a:spLocks noChangeArrowheads="1"/>
          </p:cNvSpPr>
          <p:nvPr/>
        </p:nvSpPr>
        <p:spPr bwMode="auto">
          <a:xfrm>
            <a:off x="2870200" y="1206500"/>
            <a:ext cx="533400" cy="5334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16" name="Straight Connector 12"/>
          <p:cNvCxnSpPr>
            <a:cxnSpLocks noChangeShapeType="1"/>
          </p:cNvCxnSpPr>
          <p:nvPr/>
        </p:nvCxnSpPr>
        <p:spPr bwMode="auto">
          <a:xfrm>
            <a:off x="3403600" y="1511300"/>
            <a:ext cx="2667000" cy="1588"/>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cxnSp>
      <p:cxnSp>
        <p:nvCxnSpPr>
          <p:cNvPr id="17" name="Straight Connector 17"/>
          <p:cNvCxnSpPr>
            <a:cxnSpLocks noChangeShapeType="1"/>
          </p:cNvCxnSpPr>
          <p:nvPr/>
        </p:nvCxnSpPr>
        <p:spPr bwMode="auto">
          <a:xfrm rot="5400000">
            <a:off x="2604294" y="2235994"/>
            <a:ext cx="990600" cy="1588"/>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cxnSp>
      <p:sp>
        <p:nvSpPr>
          <p:cNvPr id="18" name="Freeform 18"/>
          <p:cNvSpPr>
            <a:spLocks noChangeArrowheads="1"/>
          </p:cNvSpPr>
          <p:nvPr/>
        </p:nvSpPr>
        <p:spPr bwMode="auto">
          <a:xfrm>
            <a:off x="3479800" y="1752600"/>
            <a:ext cx="101600" cy="927100"/>
          </a:xfrm>
          <a:custGeom>
            <a:avLst/>
            <a:gdLst>
              <a:gd name="T0" fmla="*/ 101600 w 101600"/>
              <a:gd name="T1" fmla="*/ 0 h 927100"/>
              <a:gd name="T2" fmla="*/ 0 w 101600"/>
              <a:gd name="T3" fmla="*/ 444500 h 927100"/>
              <a:gd name="T4" fmla="*/ 101600 w 101600"/>
              <a:gd name="T5" fmla="*/ 927100 h 927100"/>
              <a:gd name="T6" fmla="*/ 0 60000 65536"/>
              <a:gd name="T7" fmla="*/ 0 60000 65536"/>
              <a:gd name="T8" fmla="*/ 0 60000 65536"/>
              <a:gd name="T9" fmla="*/ 0 w 101600"/>
              <a:gd name="T10" fmla="*/ 0 h 927100"/>
              <a:gd name="T11" fmla="*/ 101600 w 101600"/>
              <a:gd name="T12" fmla="*/ 927100 h 927100"/>
            </a:gdLst>
            <a:ahLst/>
            <a:cxnLst>
              <a:cxn ang="T6">
                <a:pos x="T0" y="T1"/>
              </a:cxn>
              <a:cxn ang="T7">
                <a:pos x="T2" y="T3"/>
              </a:cxn>
              <a:cxn ang="T8">
                <a:pos x="T4" y="T5"/>
              </a:cxn>
            </a:cxnLst>
            <a:rect l="T9" t="T10" r="T11" b="T12"/>
            <a:pathLst>
              <a:path w="101600" h="927100">
                <a:moveTo>
                  <a:pt x="101600" y="0"/>
                </a:moveTo>
                <a:cubicBezTo>
                  <a:pt x="50800" y="144991"/>
                  <a:pt x="0" y="289983"/>
                  <a:pt x="0" y="444500"/>
                </a:cubicBezTo>
                <a:cubicBezTo>
                  <a:pt x="0" y="599017"/>
                  <a:pt x="101600" y="927100"/>
                  <a:pt x="101600" y="927100"/>
                </a:cubicBez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9" name="Freeform 19"/>
          <p:cNvSpPr>
            <a:spLocks noChangeArrowheads="1"/>
          </p:cNvSpPr>
          <p:nvPr/>
        </p:nvSpPr>
        <p:spPr bwMode="auto">
          <a:xfrm flipH="1">
            <a:off x="4546600" y="1739900"/>
            <a:ext cx="101600" cy="927100"/>
          </a:xfrm>
          <a:custGeom>
            <a:avLst/>
            <a:gdLst>
              <a:gd name="T0" fmla="*/ 101600 w 101600"/>
              <a:gd name="T1" fmla="*/ 0 h 927100"/>
              <a:gd name="T2" fmla="*/ 0 w 101600"/>
              <a:gd name="T3" fmla="*/ 444500 h 927100"/>
              <a:gd name="T4" fmla="*/ 101600 w 101600"/>
              <a:gd name="T5" fmla="*/ 927100 h 927100"/>
              <a:gd name="T6" fmla="*/ 0 60000 65536"/>
              <a:gd name="T7" fmla="*/ 0 60000 65536"/>
              <a:gd name="T8" fmla="*/ 0 60000 65536"/>
              <a:gd name="T9" fmla="*/ 0 w 101600"/>
              <a:gd name="T10" fmla="*/ 0 h 927100"/>
              <a:gd name="T11" fmla="*/ 101600 w 101600"/>
              <a:gd name="T12" fmla="*/ 927100 h 927100"/>
            </a:gdLst>
            <a:ahLst/>
            <a:cxnLst>
              <a:cxn ang="T6">
                <a:pos x="T0" y="T1"/>
              </a:cxn>
              <a:cxn ang="T7">
                <a:pos x="T2" y="T3"/>
              </a:cxn>
              <a:cxn ang="T8">
                <a:pos x="T4" y="T5"/>
              </a:cxn>
            </a:cxnLst>
            <a:rect l="T9" t="T10" r="T11" b="T12"/>
            <a:pathLst>
              <a:path w="101600" h="927100">
                <a:moveTo>
                  <a:pt x="101600" y="0"/>
                </a:moveTo>
                <a:cubicBezTo>
                  <a:pt x="50800" y="144991"/>
                  <a:pt x="0" y="289983"/>
                  <a:pt x="0" y="444500"/>
                </a:cubicBezTo>
                <a:cubicBezTo>
                  <a:pt x="0" y="599017"/>
                  <a:pt x="101600" y="927100"/>
                  <a:pt x="101600" y="927100"/>
                </a:cubicBez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20" name="Straight Arrow Connector 21"/>
          <p:cNvCxnSpPr>
            <a:cxnSpLocks noChangeShapeType="1"/>
          </p:cNvCxnSpPr>
          <p:nvPr/>
        </p:nvCxnSpPr>
        <p:spPr bwMode="auto">
          <a:xfrm rot="16200000" flipH="1">
            <a:off x="3937000" y="2044700"/>
            <a:ext cx="304800" cy="304800"/>
          </a:xfrm>
          <a:prstGeom prst="straightConnector1">
            <a:avLst/>
          </a:prstGeom>
          <a:noFill/>
          <a:ln w="25400">
            <a:solidFill>
              <a:srgbClr val="000000"/>
            </a:solidFill>
            <a:round/>
            <a:headEnd/>
            <a:tailEnd type="arrow" w="med" len="med"/>
          </a:ln>
          <a:extLst>
            <a:ext uri="{909E8E84-426E-40dd-AFC4-6F175D3DCCD1}">
              <a14:hiddenFill xmlns="" xmlns:a14="http://schemas.microsoft.com/office/drawing/2010/main">
                <a:noFill/>
              </a14:hiddenFill>
            </a:ext>
          </a:extLst>
        </p:spPr>
      </p:cxnSp>
      <p:cxnSp>
        <p:nvCxnSpPr>
          <p:cNvPr id="25" name="Straight Arrow Connector 23"/>
          <p:cNvCxnSpPr>
            <a:cxnSpLocks noChangeShapeType="1"/>
          </p:cNvCxnSpPr>
          <p:nvPr/>
        </p:nvCxnSpPr>
        <p:spPr bwMode="auto">
          <a:xfrm rot="5400000">
            <a:off x="3822700" y="2082800"/>
            <a:ext cx="381000" cy="304800"/>
          </a:xfrm>
          <a:prstGeom prst="straightConnector1">
            <a:avLst/>
          </a:prstGeom>
          <a:noFill/>
          <a:ln w="25400">
            <a:solidFill>
              <a:srgbClr val="000000"/>
            </a:solidFill>
            <a:round/>
            <a:headEnd/>
            <a:tailEnd type="arrow" w="med" len="med"/>
          </a:ln>
          <a:extLst>
            <a:ext uri="{909E8E84-426E-40dd-AFC4-6F175D3DCCD1}">
              <a14:hiddenFill xmlns="" xmlns:a14="http://schemas.microsoft.com/office/drawing/2010/main">
                <a:noFill/>
              </a14:hiddenFill>
            </a:ext>
          </a:extLst>
        </p:spPr>
      </p:cxnSp>
      <p:graphicFrame>
        <p:nvGraphicFramePr>
          <p:cNvPr id="26" name="Object 2"/>
          <p:cNvGraphicFramePr>
            <a:graphicFrameLocks noChangeAspect="1"/>
          </p:cNvGraphicFramePr>
          <p:nvPr/>
        </p:nvGraphicFramePr>
        <p:xfrm>
          <a:off x="2490788" y="2827338"/>
          <a:ext cx="3149600" cy="585787"/>
        </p:xfrm>
        <a:graphic>
          <a:graphicData uri="http://schemas.openxmlformats.org/presentationml/2006/ole">
            <mc:AlternateContent xmlns:mc="http://schemas.openxmlformats.org/markup-compatibility/2006">
              <mc:Choice xmlns:v="urn:schemas-microsoft-com:vml" Requires="v">
                <p:oleObj name="Equation" r:id="rId4" imgW="1638300" imgH="304800" progId="Equation.DSMT4">
                  <p:embed/>
                </p:oleObj>
              </mc:Choice>
              <mc:Fallback>
                <p:oleObj name="Equation" r:id="rId4" imgW="1638300" imgH="304800" progId="Equation.DSMT4">
                  <p:embed/>
                  <p:pic>
                    <p:nvPicPr>
                      <p:cNvPr id="26" name="Object 2"/>
                      <p:cNvPicPr>
                        <a:picLocks noChangeAspect="1"/>
                      </p:cNvPicPr>
                      <p:nvPr/>
                    </p:nvPicPr>
                    <p:blipFill>
                      <a:blip r:embed="rId5"/>
                      <a:srcRect/>
                      <a:stretch>
                        <a:fillRect/>
                      </a:stretch>
                    </p:blipFill>
                    <p:spPr bwMode="auto">
                      <a:xfrm>
                        <a:off x="2490788" y="2827338"/>
                        <a:ext cx="3149600" cy="585787"/>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p:cNvSpPr txBox="1"/>
          <p:nvPr/>
        </p:nvSpPr>
        <p:spPr>
          <a:xfrm>
            <a:off x="254000" y="3898900"/>
            <a:ext cx="6766496" cy="400110"/>
          </a:xfrm>
          <a:prstGeom prst="rect">
            <a:avLst/>
          </a:prstGeom>
          <a:noFill/>
        </p:spPr>
        <p:txBody>
          <a:bodyPr wrap="none" rtlCol="0">
            <a:spAutoFit/>
          </a:bodyPr>
          <a:lstStyle/>
          <a:p>
            <a:r>
              <a:rPr lang="en-US" sz="2000" dirty="0">
                <a:latin typeface="Times New Roman"/>
                <a:cs typeface="Times New Roman"/>
              </a:rPr>
              <a:t>Blank out the </a:t>
            </a:r>
            <a:r>
              <a:rPr lang="en-US" sz="2000" dirty="0">
                <a:solidFill>
                  <a:srgbClr val="0000FF"/>
                </a:solidFill>
                <a:latin typeface="Times New Roman"/>
                <a:cs typeface="Times New Roman"/>
              </a:rPr>
              <a:t>column and row </a:t>
            </a:r>
            <a:r>
              <a:rPr lang="en-US" sz="2000" dirty="0">
                <a:solidFill>
                  <a:srgbClr val="008000"/>
                </a:solidFill>
                <a:latin typeface="Times New Roman"/>
                <a:cs typeface="Times New Roman"/>
              </a:rPr>
              <a:t>in which exists </a:t>
            </a:r>
            <a:r>
              <a:rPr lang="en-US" sz="2000" dirty="0">
                <a:solidFill>
                  <a:srgbClr val="0000FF"/>
                </a:solidFill>
                <a:latin typeface="Times New Roman"/>
                <a:cs typeface="Times New Roman"/>
              </a:rPr>
              <a:t>the unit vector   </a:t>
            </a:r>
            <a:r>
              <a:rPr lang="en-US" sz="2000" dirty="0">
                <a:latin typeface="Times New Roman"/>
                <a:cs typeface="Times New Roman"/>
              </a:rPr>
              <a:t>.</a:t>
            </a:r>
          </a:p>
        </p:txBody>
      </p:sp>
      <p:graphicFrame>
        <p:nvGraphicFramePr>
          <p:cNvPr id="28" name="Object 2"/>
          <p:cNvGraphicFramePr>
            <a:graphicFrameLocks noChangeAspect="1"/>
          </p:cNvGraphicFramePr>
          <p:nvPr/>
        </p:nvGraphicFramePr>
        <p:xfrm>
          <a:off x="6570663" y="3876675"/>
          <a:ext cx="185737" cy="371475"/>
        </p:xfrm>
        <a:graphic>
          <a:graphicData uri="http://schemas.openxmlformats.org/presentationml/2006/ole">
            <mc:AlternateContent xmlns:mc="http://schemas.openxmlformats.org/markup-compatibility/2006">
              <mc:Choice xmlns:v="urn:schemas-microsoft-com:vml" Requires="v">
                <p:oleObj name="Equation" r:id="rId6" imgW="101600" imgH="203200" progId="Equation.DSMT4">
                  <p:embed/>
                </p:oleObj>
              </mc:Choice>
              <mc:Fallback>
                <p:oleObj name="Equation" r:id="rId6" imgW="101600" imgH="203200" progId="Equation.DSMT4">
                  <p:embed/>
                  <p:pic>
                    <p:nvPicPr>
                      <p:cNvPr id="28" name="Object 2"/>
                      <p:cNvPicPr>
                        <a:picLocks noChangeAspect="1" noChangeArrowheads="1"/>
                      </p:cNvPicPr>
                      <p:nvPr/>
                    </p:nvPicPr>
                    <p:blipFill>
                      <a:blip r:embed="rId7"/>
                      <a:srcRect/>
                      <a:stretch>
                        <a:fillRect/>
                      </a:stretch>
                    </p:blipFill>
                    <p:spPr bwMode="auto">
                      <a:xfrm>
                        <a:off x="6570663" y="3876675"/>
                        <a:ext cx="185737" cy="371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 name="TextBox 28"/>
          <p:cNvSpPr txBox="1"/>
          <p:nvPr/>
        </p:nvSpPr>
        <p:spPr>
          <a:xfrm>
            <a:off x="254000" y="4318120"/>
            <a:ext cx="8753719" cy="400110"/>
          </a:xfrm>
          <a:prstGeom prst="rect">
            <a:avLst/>
          </a:prstGeom>
          <a:noFill/>
        </p:spPr>
        <p:txBody>
          <a:bodyPr wrap="none" rtlCol="0">
            <a:spAutoFit/>
          </a:bodyPr>
          <a:lstStyle/>
          <a:p>
            <a:r>
              <a:rPr lang="en-US" sz="2000" dirty="0">
                <a:solidFill>
                  <a:srgbClr val="0000FF"/>
                </a:solidFill>
                <a:latin typeface="Times New Roman"/>
                <a:cs typeface="Times New Roman"/>
              </a:rPr>
              <a:t>Evaluate the two-by-two matrix </a:t>
            </a:r>
            <a:r>
              <a:rPr lang="en-US" sz="2000" dirty="0">
                <a:latin typeface="Times New Roman"/>
                <a:cs typeface="Times New Roman"/>
              </a:rPr>
              <a:t>that is </a:t>
            </a:r>
            <a:r>
              <a:rPr lang="en-US" sz="2000" dirty="0">
                <a:solidFill>
                  <a:srgbClr val="0000FF"/>
                </a:solidFill>
                <a:latin typeface="Times New Roman"/>
                <a:cs typeface="Times New Roman"/>
              </a:rPr>
              <a:t>to the immediate right</a:t>
            </a:r>
            <a:r>
              <a:rPr lang="en-US" sz="2000" dirty="0">
                <a:latin typeface="Times New Roman"/>
                <a:cs typeface="Times New Roman"/>
              </a:rPr>
              <a:t>, and </a:t>
            </a:r>
            <a:r>
              <a:rPr lang="en-US" sz="2000" dirty="0">
                <a:solidFill>
                  <a:srgbClr val="0000FF"/>
                </a:solidFill>
                <a:latin typeface="Times New Roman"/>
                <a:cs typeface="Times New Roman"/>
              </a:rPr>
              <a:t>multiply it by   </a:t>
            </a:r>
            <a:r>
              <a:rPr lang="en-US" sz="2000" dirty="0">
                <a:latin typeface="Times New Roman"/>
                <a:cs typeface="Times New Roman"/>
              </a:rPr>
              <a:t>.</a:t>
            </a:r>
          </a:p>
        </p:txBody>
      </p:sp>
      <p:graphicFrame>
        <p:nvGraphicFramePr>
          <p:cNvPr id="30" name="Object 2"/>
          <p:cNvGraphicFramePr>
            <a:graphicFrameLocks noChangeAspect="1"/>
          </p:cNvGraphicFramePr>
          <p:nvPr/>
        </p:nvGraphicFramePr>
        <p:xfrm>
          <a:off x="8526463" y="4286310"/>
          <a:ext cx="185737" cy="371475"/>
        </p:xfrm>
        <a:graphic>
          <a:graphicData uri="http://schemas.openxmlformats.org/presentationml/2006/ole">
            <mc:AlternateContent xmlns:mc="http://schemas.openxmlformats.org/markup-compatibility/2006">
              <mc:Choice xmlns:v="urn:schemas-microsoft-com:vml" Requires="v">
                <p:oleObj name="Equation" r:id="rId8" imgW="101600" imgH="203200" progId="Equation.DSMT4">
                  <p:embed/>
                </p:oleObj>
              </mc:Choice>
              <mc:Fallback>
                <p:oleObj name="Equation" r:id="rId8" imgW="101600" imgH="203200" progId="Equation.DSMT4">
                  <p:embed/>
                  <p:pic>
                    <p:nvPicPr>
                      <p:cNvPr id="30" name="Object 2"/>
                      <p:cNvPicPr>
                        <a:picLocks noChangeAspect="1" noChangeArrowheads="1"/>
                      </p:cNvPicPr>
                      <p:nvPr/>
                    </p:nvPicPr>
                    <p:blipFill>
                      <a:blip r:embed="rId7"/>
                      <a:srcRect/>
                      <a:stretch>
                        <a:fillRect/>
                      </a:stretch>
                    </p:blipFill>
                    <p:spPr bwMode="auto">
                      <a:xfrm>
                        <a:off x="8526463" y="4286310"/>
                        <a:ext cx="185737" cy="371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42714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9"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500"/>
                                        <p:tgtEl>
                                          <p:spTgt spid="29"/>
                                        </p:tgtEl>
                                      </p:cBhvr>
                                    </p:animEffect>
                                  </p:childTnLst>
                                </p:cTn>
                              </p:par>
                              <p:par>
                                <p:cTn id="27" presetID="9"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dissolv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par>
                                <p:cTn id="35" presetID="9"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par>
                                <p:cTn id="38" presetID="9"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500"/>
                                        <p:tgtEl>
                                          <p:spTgt spid="2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dissolv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1"/>
          <p:cNvSpPr>
            <a:spLocks noChangeArrowheads="1"/>
          </p:cNvSpPr>
          <p:nvPr/>
        </p:nvSpPr>
        <p:spPr bwMode="auto">
          <a:xfrm>
            <a:off x="328613" y="177800"/>
            <a:ext cx="8426768" cy="548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solidFill>
                  <a:srgbClr val="FF0000"/>
                </a:solidFill>
                <a:latin typeface="Apple Chancery"/>
                <a:cs typeface="Apple Chancery"/>
              </a:rPr>
              <a:t>Adding</a:t>
            </a:r>
            <a:r>
              <a:rPr lang="en-US" sz="2000" dirty="0">
                <a:solidFill>
                  <a:srgbClr val="FF0000"/>
                </a:solidFill>
                <a:latin typeface="Times New Roman"/>
                <a:cs typeface="Times New Roman"/>
              </a:rPr>
              <a:t> </a:t>
            </a:r>
            <a:r>
              <a:rPr lang="en-US" sz="2000" dirty="0">
                <a:latin typeface="Times New Roman"/>
                <a:cs typeface="Times New Roman"/>
              </a:rPr>
              <a:t>in the    term looks like:</a:t>
            </a:r>
          </a:p>
        </p:txBody>
      </p:sp>
      <p:sp>
        <p:nvSpPr>
          <p:cNvPr id="148485" name="Rectangle 16"/>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48486" name="TextBox 17"/>
          <p:cNvSpPr txBox="1">
            <a:spLocks noChangeArrowheads="1"/>
          </p:cNvSpPr>
          <p:nvPr/>
        </p:nvSpPr>
        <p:spPr bwMode="auto">
          <a:xfrm>
            <a:off x="8579644" y="6515100"/>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graphicFrame>
        <p:nvGraphicFramePr>
          <p:cNvPr id="148482" name="Object 2"/>
          <p:cNvGraphicFramePr>
            <a:graphicFrameLocks noChangeAspect="1"/>
          </p:cNvGraphicFramePr>
          <p:nvPr/>
        </p:nvGraphicFramePr>
        <p:xfrm>
          <a:off x="1713072" y="787400"/>
          <a:ext cx="6219348" cy="2043113"/>
        </p:xfrm>
        <a:graphic>
          <a:graphicData uri="http://schemas.openxmlformats.org/presentationml/2006/ole">
            <mc:AlternateContent xmlns:mc="http://schemas.openxmlformats.org/markup-compatibility/2006">
              <mc:Choice xmlns:v="urn:schemas-microsoft-com:vml" Requires="v">
                <p:oleObj name="Equation" r:id="rId2" imgW="3594100" imgH="1181100" progId="Equation.DSMT4">
                  <p:embed/>
                </p:oleObj>
              </mc:Choice>
              <mc:Fallback>
                <p:oleObj name="Equation" r:id="rId2" imgW="3594100" imgH="1181100" progId="Equation.DSMT4">
                  <p:embed/>
                  <p:pic>
                    <p:nvPicPr>
                      <p:cNvPr id="148482" name="Object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3072" y="787400"/>
                        <a:ext cx="6219348" cy="2043113"/>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8487" name="Oval 8"/>
          <p:cNvSpPr>
            <a:spLocks noChangeArrowheads="1"/>
          </p:cNvSpPr>
          <p:nvPr/>
        </p:nvSpPr>
        <p:spPr bwMode="auto">
          <a:xfrm>
            <a:off x="3131820" y="855980"/>
            <a:ext cx="480060" cy="48006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cxnSp>
        <p:nvCxnSpPr>
          <p:cNvPr id="148488" name="Straight Connector 12"/>
          <p:cNvCxnSpPr>
            <a:cxnSpLocks noChangeShapeType="1"/>
          </p:cNvCxnSpPr>
          <p:nvPr/>
        </p:nvCxnSpPr>
        <p:spPr bwMode="auto">
          <a:xfrm>
            <a:off x="3611880" y="1130300"/>
            <a:ext cx="1851660" cy="1429"/>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cxnSp>
      <p:cxnSp>
        <p:nvCxnSpPr>
          <p:cNvPr id="148489" name="Straight Connector 17"/>
          <p:cNvCxnSpPr>
            <a:cxnSpLocks noChangeShapeType="1"/>
          </p:cNvCxnSpPr>
          <p:nvPr/>
        </p:nvCxnSpPr>
        <p:spPr bwMode="auto">
          <a:xfrm rot="5400000">
            <a:off x="2892505" y="1782525"/>
            <a:ext cx="891540" cy="1429"/>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cxnSp>
      <p:sp>
        <p:nvSpPr>
          <p:cNvPr id="148490" name="Freeform 18"/>
          <p:cNvSpPr>
            <a:spLocks noChangeArrowheads="1"/>
          </p:cNvSpPr>
          <p:nvPr/>
        </p:nvSpPr>
        <p:spPr bwMode="auto">
          <a:xfrm>
            <a:off x="3726180" y="1347470"/>
            <a:ext cx="91440" cy="834390"/>
          </a:xfrm>
          <a:custGeom>
            <a:avLst/>
            <a:gdLst>
              <a:gd name="T0" fmla="*/ 101600 w 101600"/>
              <a:gd name="T1" fmla="*/ 0 h 927100"/>
              <a:gd name="T2" fmla="*/ 0 w 101600"/>
              <a:gd name="T3" fmla="*/ 444500 h 927100"/>
              <a:gd name="T4" fmla="*/ 101600 w 101600"/>
              <a:gd name="T5" fmla="*/ 927100 h 927100"/>
              <a:gd name="T6" fmla="*/ 0 60000 65536"/>
              <a:gd name="T7" fmla="*/ 0 60000 65536"/>
              <a:gd name="T8" fmla="*/ 0 60000 65536"/>
              <a:gd name="T9" fmla="*/ 0 w 101600"/>
              <a:gd name="T10" fmla="*/ 0 h 927100"/>
              <a:gd name="T11" fmla="*/ 101600 w 101600"/>
              <a:gd name="T12" fmla="*/ 927100 h 927100"/>
            </a:gdLst>
            <a:ahLst/>
            <a:cxnLst>
              <a:cxn ang="T6">
                <a:pos x="T0" y="T1"/>
              </a:cxn>
              <a:cxn ang="T7">
                <a:pos x="T2" y="T3"/>
              </a:cxn>
              <a:cxn ang="T8">
                <a:pos x="T4" y="T5"/>
              </a:cxn>
            </a:cxnLst>
            <a:rect l="T9" t="T10" r="T11" b="T12"/>
            <a:pathLst>
              <a:path w="101600" h="927100">
                <a:moveTo>
                  <a:pt x="101600" y="0"/>
                </a:moveTo>
                <a:cubicBezTo>
                  <a:pt x="50800" y="144991"/>
                  <a:pt x="0" y="289983"/>
                  <a:pt x="0" y="444500"/>
                </a:cubicBezTo>
                <a:cubicBezTo>
                  <a:pt x="0" y="599017"/>
                  <a:pt x="101600" y="927100"/>
                  <a:pt x="101600" y="927100"/>
                </a:cubicBez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48491" name="Freeform 19"/>
          <p:cNvSpPr>
            <a:spLocks noChangeArrowheads="1"/>
          </p:cNvSpPr>
          <p:nvPr/>
        </p:nvSpPr>
        <p:spPr bwMode="auto">
          <a:xfrm flipH="1">
            <a:off x="4686300" y="1336040"/>
            <a:ext cx="91440" cy="834390"/>
          </a:xfrm>
          <a:custGeom>
            <a:avLst/>
            <a:gdLst>
              <a:gd name="T0" fmla="*/ 101600 w 101600"/>
              <a:gd name="T1" fmla="*/ 0 h 927100"/>
              <a:gd name="T2" fmla="*/ 0 w 101600"/>
              <a:gd name="T3" fmla="*/ 444500 h 927100"/>
              <a:gd name="T4" fmla="*/ 101600 w 101600"/>
              <a:gd name="T5" fmla="*/ 927100 h 927100"/>
              <a:gd name="T6" fmla="*/ 0 60000 65536"/>
              <a:gd name="T7" fmla="*/ 0 60000 65536"/>
              <a:gd name="T8" fmla="*/ 0 60000 65536"/>
              <a:gd name="T9" fmla="*/ 0 w 101600"/>
              <a:gd name="T10" fmla="*/ 0 h 927100"/>
              <a:gd name="T11" fmla="*/ 101600 w 101600"/>
              <a:gd name="T12" fmla="*/ 927100 h 927100"/>
            </a:gdLst>
            <a:ahLst/>
            <a:cxnLst>
              <a:cxn ang="T6">
                <a:pos x="T0" y="T1"/>
              </a:cxn>
              <a:cxn ang="T7">
                <a:pos x="T2" y="T3"/>
              </a:cxn>
              <a:cxn ang="T8">
                <a:pos x="T4" y="T5"/>
              </a:cxn>
            </a:cxnLst>
            <a:rect l="T9" t="T10" r="T11" b="T12"/>
            <a:pathLst>
              <a:path w="101600" h="927100">
                <a:moveTo>
                  <a:pt x="101600" y="0"/>
                </a:moveTo>
                <a:cubicBezTo>
                  <a:pt x="50800" y="144991"/>
                  <a:pt x="0" y="289983"/>
                  <a:pt x="0" y="444500"/>
                </a:cubicBezTo>
                <a:cubicBezTo>
                  <a:pt x="0" y="599017"/>
                  <a:pt x="101600" y="927100"/>
                  <a:pt x="101600" y="927100"/>
                </a:cubicBez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cxnSp>
        <p:nvCxnSpPr>
          <p:cNvPr id="148492" name="Straight Arrow Connector 21"/>
          <p:cNvCxnSpPr>
            <a:cxnSpLocks noChangeShapeType="1"/>
          </p:cNvCxnSpPr>
          <p:nvPr/>
        </p:nvCxnSpPr>
        <p:spPr bwMode="auto">
          <a:xfrm rot="16200000" flipH="1">
            <a:off x="4137660" y="1610360"/>
            <a:ext cx="274320" cy="274320"/>
          </a:xfrm>
          <a:prstGeom prst="straightConnector1">
            <a:avLst/>
          </a:prstGeom>
          <a:noFill/>
          <a:ln w="25400">
            <a:solidFill>
              <a:srgbClr val="000000"/>
            </a:solidFill>
            <a:round/>
            <a:headEnd/>
            <a:tailEnd type="arrow" w="med" len="med"/>
          </a:ln>
          <a:extLst>
            <a:ext uri="{909E8E84-426E-40dd-AFC4-6F175D3DCCD1}">
              <a14:hiddenFill xmlns="" xmlns:a14="http://schemas.microsoft.com/office/drawing/2010/main">
                <a:noFill/>
              </a14:hiddenFill>
            </a:ext>
          </a:extLst>
        </p:spPr>
      </p:cxnSp>
      <p:cxnSp>
        <p:nvCxnSpPr>
          <p:cNvPr id="148493" name="Straight Arrow Connector 23"/>
          <p:cNvCxnSpPr>
            <a:cxnSpLocks noChangeShapeType="1"/>
          </p:cNvCxnSpPr>
          <p:nvPr/>
        </p:nvCxnSpPr>
        <p:spPr bwMode="auto">
          <a:xfrm rot="5400000">
            <a:off x="4034790" y="1644650"/>
            <a:ext cx="342900" cy="274320"/>
          </a:xfrm>
          <a:prstGeom prst="straightConnector1">
            <a:avLst/>
          </a:prstGeom>
          <a:noFill/>
          <a:ln w="25400">
            <a:solidFill>
              <a:srgbClr val="000000"/>
            </a:solidFill>
            <a:round/>
            <a:headEnd/>
            <a:tailEnd type="arrow" w="med" len="med"/>
          </a:ln>
          <a:extLst>
            <a:ext uri="{909E8E84-426E-40dd-AFC4-6F175D3DCCD1}">
              <a14:hiddenFill xmlns="" xmlns:a14="http://schemas.microsoft.com/office/drawing/2010/main">
                <a:noFill/>
              </a14:hiddenFill>
            </a:ext>
          </a:extLst>
        </p:spPr>
      </p:cxnSp>
      <p:sp>
        <p:nvSpPr>
          <p:cNvPr id="148494" name="Rectangle 1"/>
          <p:cNvSpPr>
            <a:spLocks noChangeArrowheads="1"/>
          </p:cNvSpPr>
          <p:nvPr/>
        </p:nvSpPr>
        <p:spPr bwMode="auto">
          <a:xfrm>
            <a:off x="307182" y="2994660"/>
            <a:ext cx="8426768" cy="548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000" dirty="0">
                <a:solidFill>
                  <a:srgbClr val="FF0000"/>
                </a:solidFill>
                <a:latin typeface="Apple Chancery"/>
                <a:cs typeface="Apple Chancery"/>
              </a:rPr>
              <a:t>Finishing off with </a:t>
            </a:r>
            <a:r>
              <a:rPr lang="en-US" sz="2000" dirty="0">
                <a:latin typeface="Times New Roman"/>
                <a:cs typeface="Times New Roman"/>
              </a:rPr>
              <a:t>the     term gives us:</a:t>
            </a:r>
          </a:p>
        </p:txBody>
      </p:sp>
      <p:graphicFrame>
        <p:nvGraphicFramePr>
          <p:cNvPr id="148483" name="Object 3"/>
          <p:cNvGraphicFramePr>
            <a:graphicFrameLocks noChangeAspect="1"/>
          </p:cNvGraphicFramePr>
          <p:nvPr/>
        </p:nvGraphicFramePr>
        <p:xfrm>
          <a:off x="321469" y="3680460"/>
          <a:ext cx="8296751" cy="1863090"/>
        </p:xfrm>
        <a:graphic>
          <a:graphicData uri="http://schemas.openxmlformats.org/presentationml/2006/ole">
            <mc:AlternateContent xmlns:mc="http://schemas.openxmlformats.org/markup-compatibility/2006">
              <mc:Choice xmlns:v="urn:schemas-microsoft-com:vml" Requires="v">
                <p:oleObj name="Equation" r:id="rId4" imgW="5257800" imgH="1181100" progId="Equation.DSMT4">
                  <p:embed/>
                </p:oleObj>
              </mc:Choice>
              <mc:Fallback>
                <p:oleObj name="Equation" r:id="rId4" imgW="5257800" imgH="1181100" progId="Equation.DSMT4">
                  <p:embed/>
                  <p:pic>
                    <p:nvPicPr>
                      <p:cNvPr id="148483" name="Object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469" y="3680460"/>
                        <a:ext cx="8296751" cy="1863090"/>
                      </a:xfrm>
                      <a:prstGeom prst="rect">
                        <a:avLst/>
                      </a:prstGeom>
                      <a:noFill/>
                      <a:ln>
                        <a:noFill/>
                      </a:ln>
                      <a:effectLst/>
                      <a:extLst>
                        <a:ext uri="{909E8E84-426E-40dd-AFC4-6F175D3DCCD1}">
                          <a14:hiddenFill xmlns="" xmlns:a14="http://schemas.microsoft.com/office/drawing/2010/main">
                            <a:blipFill dpi="0" rotWithShape="0">
                              <a:blip/>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8495" name="Oval 20"/>
          <p:cNvSpPr>
            <a:spLocks noChangeArrowheads="1"/>
          </p:cNvSpPr>
          <p:nvPr/>
        </p:nvSpPr>
        <p:spPr bwMode="auto">
          <a:xfrm>
            <a:off x="2171700" y="3680460"/>
            <a:ext cx="480060" cy="48006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cxnSp>
        <p:nvCxnSpPr>
          <p:cNvPr id="148496" name="Straight Connector 22"/>
          <p:cNvCxnSpPr>
            <a:cxnSpLocks noChangeShapeType="1"/>
          </p:cNvCxnSpPr>
          <p:nvPr/>
        </p:nvCxnSpPr>
        <p:spPr bwMode="auto">
          <a:xfrm>
            <a:off x="2651760" y="3954780"/>
            <a:ext cx="1097280" cy="1429"/>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cxnSp>
      <p:cxnSp>
        <p:nvCxnSpPr>
          <p:cNvPr id="148497" name="Straight Connector 24"/>
          <p:cNvCxnSpPr>
            <a:cxnSpLocks noChangeShapeType="1"/>
          </p:cNvCxnSpPr>
          <p:nvPr/>
        </p:nvCxnSpPr>
        <p:spPr bwMode="auto">
          <a:xfrm rot="5400000">
            <a:off x="1932385" y="4607005"/>
            <a:ext cx="891540" cy="1429"/>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cxnSp>
      <p:sp>
        <p:nvSpPr>
          <p:cNvPr id="148498" name="Freeform 25"/>
          <p:cNvSpPr>
            <a:spLocks noChangeArrowheads="1"/>
          </p:cNvSpPr>
          <p:nvPr/>
        </p:nvSpPr>
        <p:spPr bwMode="auto">
          <a:xfrm>
            <a:off x="2766060" y="4171950"/>
            <a:ext cx="91440" cy="834390"/>
          </a:xfrm>
          <a:custGeom>
            <a:avLst/>
            <a:gdLst>
              <a:gd name="T0" fmla="*/ 101600 w 101600"/>
              <a:gd name="T1" fmla="*/ 0 h 927100"/>
              <a:gd name="T2" fmla="*/ 0 w 101600"/>
              <a:gd name="T3" fmla="*/ 444500 h 927100"/>
              <a:gd name="T4" fmla="*/ 101600 w 101600"/>
              <a:gd name="T5" fmla="*/ 927100 h 927100"/>
              <a:gd name="T6" fmla="*/ 0 60000 65536"/>
              <a:gd name="T7" fmla="*/ 0 60000 65536"/>
              <a:gd name="T8" fmla="*/ 0 60000 65536"/>
              <a:gd name="T9" fmla="*/ 0 w 101600"/>
              <a:gd name="T10" fmla="*/ 0 h 927100"/>
              <a:gd name="T11" fmla="*/ 101600 w 101600"/>
              <a:gd name="T12" fmla="*/ 927100 h 927100"/>
            </a:gdLst>
            <a:ahLst/>
            <a:cxnLst>
              <a:cxn ang="T6">
                <a:pos x="T0" y="T1"/>
              </a:cxn>
              <a:cxn ang="T7">
                <a:pos x="T2" y="T3"/>
              </a:cxn>
              <a:cxn ang="T8">
                <a:pos x="T4" y="T5"/>
              </a:cxn>
            </a:cxnLst>
            <a:rect l="T9" t="T10" r="T11" b="T12"/>
            <a:pathLst>
              <a:path w="101600" h="927100">
                <a:moveTo>
                  <a:pt x="101600" y="0"/>
                </a:moveTo>
                <a:cubicBezTo>
                  <a:pt x="50800" y="144991"/>
                  <a:pt x="0" y="289983"/>
                  <a:pt x="0" y="444500"/>
                </a:cubicBezTo>
                <a:cubicBezTo>
                  <a:pt x="0" y="599017"/>
                  <a:pt x="101600" y="927100"/>
                  <a:pt x="101600" y="927100"/>
                </a:cubicBez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48499" name="Freeform 26"/>
          <p:cNvSpPr>
            <a:spLocks noChangeArrowheads="1"/>
          </p:cNvSpPr>
          <p:nvPr/>
        </p:nvSpPr>
        <p:spPr bwMode="auto">
          <a:xfrm flipH="1">
            <a:off x="3680460" y="4160520"/>
            <a:ext cx="91440" cy="834390"/>
          </a:xfrm>
          <a:custGeom>
            <a:avLst/>
            <a:gdLst>
              <a:gd name="T0" fmla="*/ 101600 w 101600"/>
              <a:gd name="T1" fmla="*/ 0 h 927100"/>
              <a:gd name="T2" fmla="*/ 0 w 101600"/>
              <a:gd name="T3" fmla="*/ 444500 h 927100"/>
              <a:gd name="T4" fmla="*/ 101600 w 101600"/>
              <a:gd name="T5" fmla="*/ 927100 h 927100"/>
              <a:gd name="T6" fmla="*/ 0 60000 65536"/>
              <a:gd name="T7" fmla="*/ 0 60000 65536"/>
              <a:gd name="T8" fmla="*/ 0 60000 65536"/>
              <a:gd name="T9" fmla="*/ 0 w 101600"/>
              <a:gd name="T10" fmla="*/ 0 h 927100"/>
              <a:gd name="T11" fmla="*/ 101600 w 101600"/>
              <a:gd name="T12" fmla="*/ 927100 h 927100"/>
            </a:gdLst>
            <a:ahLst/>
            <a:cxnLst>
              <a:cxn ang="T6">
                <a:pos x="T0" y="T1"/>
              </a:cxn>
              <a:cxn ang="T7">
                <a:pos x="T2" y="T3"/>
              </a:cxn>
              <a:cxn ang="T8">
                <a:pos x="T4" y="T5"/>
              </a:cxn>
            </a:cxnLst>
            <a:rect l="T9" t="T10" r="T11" b="T12"/>
            <a:pathLst>
              <a:path w="101600" h="927100">
                <a:moveTo>
                  <a:pt x="101600" y="0"/>
                </a:moveTo>
                <a:cubicBezTo>
                  <a:pt x="50800" y="144991"/>
                  <a:pt x="0" y="289983"/>
                  <a:pt x="0" y="444500"/>
                </a:cubicBezTo>
                <a:cubicBezTo>
                  <a:pt x="0" y="599017"/>
                  <a:pt x="101600" y="927100"/>
                  <a:pt x="101600" y="927100"/>
                </a:cubicBezTo>
              </a:path>
            </a:pathLst>
          </a:cu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cxnSp>
        <p:nvCxnSpPr>
          <p:cNvPr id="148500" name="Straight Arrow Connector 27"/>
          <p:cNvCxnSpPr>
            <a:cxnSpLocks noChangeShapeType="1"/>
          </p:cNvCxnSpPr>
          <p:nvPr/>
        </p:nvCxnSpPr>
        <p:spPr bwMode="auto">
          <a:xfrm rot="16200000" flipH="1">
            <a:off x="3131820" y="4434840"/>
            <a:ext cx="274320" cy="274320"/>
          </a:xfrm>
          <a:prstGeom prst="straightConnector1">
            <a:avLst/>
          </a:prstGeom>
          <a:noFill/>
          <a:ln w="25400">
            <a:solidFill>
              <a:srgbClr val="000000"/>
            </a:solidFill>
            <a:round/>
            <a:headEnd/>
            <a:tailEnd type="arrow" w="med" len="med"/>
          </a:ln>
          <a:extLst>
            <a:ext uri="{909E8E84-426E-40dd-AFC4-6F175D3DCCD1}">
              <a14:hiddenFill xmlns="" xmlns:a14="http://schemas.microsoft.com/office/drawing/2010/main">
                <a:noFill/>
              </a14:hiddenFill>
            </a:ext>
          </a:extLst>
        </p:spPr>
      </p:cxnSp>
      <p:cxnSp>
        <p:nvCxnSpPr>
          <p:cNvPr id="148501" name="Straight Arrow Connector 28"/>
          <p:cNvCxnSpPr>
            <a:cxnSpLocks noChangeShapeType="1"/>
          </p:cNvCxnSpPr>
          <p:nvPr/>
        </p:nvCxnSpPr>
        <p:spPr bwMode="auto">
          <a:xfrm rot="5400000">
            <a:off x="3028950" y="4469130"/>
            <a:ext cx="342900" cy="274320"/>
          </a:xfrm>
          <a:prstGeom prst="straightConnector1">
            <a:avLst/>
          </a:prstGeom>
          <a:noFill/>
          <a:ln w="25400">
            <a:solidFill>
              <a:srgbClr val="000000"/>
            </a:solidFill>
            <a:round/>
            <a:headEnd/>
            <a:tailEnd type="arrow" w="med" len="med"/>
          </a:ln>
          <a:extLst>
            <a:ext uri="{909E8E84-426E-40dd-AFC4-6F175D3DCCD1}">
              <a14:hiddenFill xmlns="" xmlns:a14="http://schemas.microsoft.com/office/drawing/2010/main">
                <a:noFill/>
              </a14:hiddenFill>
            </a:ext>
          </a:extLst>
        </p:spPr>
      </p:cxnSp>
      <p:graphicFrame>
        <p:nvGraphicFramePr>
          <p:cNvPr id="22" name="Object 2"/>
          <p:cNvGraphicFramePr>
            <a:graphicFrameLocks noChangeAspect="1"/>
          </p:cNvGraphicFramePr>
          <p:nvPr/>
        </p:nvGraphicFramePr>
        <p:xfrm>
          <a:off x="1784034" y="235903"/>
          <a:ext cx="184150" cy="439737"/>
        </p:xfrm>
        <a:graphic>
          <a:graphicData uri="http://schemas.openxmlformats.org/presentationml/2006/ole">
            <mc:AlternateContent xmlns:mc="http://schemas.openxmlformats.org/markup-compatibility/2006">
              <mc:Choice xmlns:v="urn:schemas-microsoft-com:vml" Requires="v">
                <p:oleObj name="Equation" r:id="rId6" imgW="101600" imgH="241300" progId="Equation.DSMT4">
                  <p:embed/>
                </p:oleObj>
              </mc:Choice>
              <mc:Fallback>
                <p:oleObj name="Equation" r:id="rId6" imgW="101600" imgH="241300" progId="Equation.DSMT4">
                  <p:embed/>
                  <p:pic>
                    <p:nvPicPr>
                      <p:cNvPr id="22" name="Object 2"/>
                      <p:cNvPicPr>
                        <a:picLocks noChangeAspect="1" noChangeArrowheads="1"/>
                      </p:cNvPicPr>
                      <p:nvPr/>
                    </p:nvPicPr>
                    <p:blipFill>
                      <a:blip r:embed="rId7"/>
                      <a:srcRect/>
                      <a:stretch>
                        <a:fillRect/>
                      </a:stretch>
                    </p:blipFill>
                    <p:spPr bwMode="auto">
                      <a:xfrm>
                        <a:off x="1784034" y="235903"/>
                        <a:ext cx="184150" cy="4397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 name="Object 2"/>
          <p:cNvGraphicFramePr>
            <a:graphicFrameLocks noChangeAspect="1"/>
          </p:cNvGraphicFramePr>
          <p:nvPr/>
        </p:nvGraphicFramePr>
        <p:xfrm>
          <a:off x="2627312" y="3042920"/>
          <a:ext cx="230188" cy="369888"/>
        </p:xfrm>
        <a:graphic>
          <a:graphicData uri="http://schemas.openxmlformats.org/presentationml/2006/ole">
            <mc:AlternateContent xmlns:mc="http://schemas.openxmlformats.org/markup-compatibility/2006">
              <mc:Choice xmlns:v="urn:schemas-microsoft-com:vml" Requires="v">
                <p:oleObj name="Equation" r:id="rId8" imgW="127000" imgH="203200" progId="Equation.DSMT4">
                  <p:embed/>
                </p:oleObj>
              </mc:Choice>
              <mc:Fallback>
                <p:oleObj name="Equation" r:id="rId8" imgW="127000" imgH="203200" progId="Equation.DSMT4">
                  <p:embed/>
                  <p:pic>
                    <p:nvPicPr>
                      <p:cNvPr id="23" name="Object 2"/>
                      <p:cNvPicPr>
                        <a:picLocks noChangeAspect="1" noChangeArrowheads="1"/>
                      </p:cNvPicPr>
                      <p:nvPr/>
                    </p:nvPicPr>
                    <p:blipFill>
                      <a:blip r:embed="rId9"/>
                      <a:srcRect/>
                      <a:stretch>
                        <a:fillRect/>
                      </a:stretch>
                    </p:blipFill>
                    <p:spPr bwMode="auto">
                      <a:xfrm>
                        <a:off x="2627312" y="3042920"/>
                        <a:ext cx="230188" cy="369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 name="Rectangle 1"/>
          <p:cNvSpPr>
            <a:spLocks noChangeArrowheads="1"/>
          </p:cNvSpPr>
          <p:nvPr/>
        </p:nvSpPr>
        <p:spPr bwMode="auto">
          <a:xfrm>
            <a:off x="307182" y="5966460"/>
            <a:ext cx="8426768" cy="548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2800" dirty="0">
                <a:solidFill>
                  <a:srgbClr val="FF0000"/>
                </a:solidFill>
                <a:latin typeface="Apple Chancery"/>
                <a:cs typeface="Apple Chancery"/>
              </a:rPr>
              <a:t>DON’T MEMORIZE </a:t>
            </a:r>
            <a:r>
              <a:rPr lang="en-US" sz="2000" dirty="0">
                <a:latin typeface="Times New Roman"/>
                <a:cs typeface="Times New Roman"/>
              </a:rPr>
              <a:t>the end result.  </a:t>
            </a:r>
            <a:r>
              <a:rPr lang="en-US" sz="2000" i="1" dirty="0">
                <a:solidFill>
                  <a:srgbClr val="0000FF"/>
                </a:solidFill>
                <a:latin typeface="Times New Roman"/>
                <a:cs typeface="Times New Roman"/>
              </a:rPr>
              <a:t>Know the approach</a:t>
            </a:r>
            <a:r>
              <a:rPr lang="en-US" sz="2000" dirty="0">
                <a:latin typeface="Times New Roman"/>
                <a:cs typeface="Times New Roman"/>
              </a:rPr>
              <a:t>!</a:t>
            </a:r>
          </a:p>
        </p:txBody>
      </p:sp>
    </p:spTree>
    <p:extLst>
      <p:ext uri="{BB962C8B-B14F-4D97-AF65-F5344CB8AC3E}">
        <p14:creationId xmlns:p14="http://schemas.microsoft.com/office/powerpoint/2010/main" val="192074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dissolve">
                                      <p:cBhvr>
                                        <p:cTn id="7" dur="500"/>
                                        <p:tgtEl>
                                          <p:spTgt spid="14848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8487"/>
                                        </p:tgtEl>
                                        <p:attrNameLst>
                                          <p:attrName>style.visibility</p:attrName>
                                        </p:attrNameLst>
                                      </p:cBhvr>
                                      <p:to>
                                        <p:strVal val="visible"/>
                                      </p:to>
                                    </p:set>
                                    <p:animEffect transition="in" filter="dissolve">
                                      <p:cBhvr>
                                        <p:cTn id="10" dur="500"/>
                                        <p:tgtEl>
                                          <p:spTgt spid="148487"/>
                                        </p:tgtEl>
                                      </p:cBhvr>
                                    </p:animEffect>
                                  </p:childTnLst>
                                </p:cTn>
                              </p:par>
                              <p:par>
                                <p:cTn id="11" presetID="9" presetClass="entr" presetSubtype="0" fill="hold" nodeType="withEffect">
                                  <p:stCondLst>
                                    <p:cond delay="0"/>
                                  </p:stCondLst>
                                  <p:childTnLst>
                                    <p:set>
                                      <p:cBhvr>
                                        <p:cTn id="12" dur="1" fill="hold">
                                          <p:stCondLst>
                                            <p:cond delay="0"/>
                                          </p:stCondLst>
                                        </p:cTn>
                                        <p:tgtEl>
                                          <p:spTgt spid="148488"/>
                                        </p:tgtEl>
                                        <p:attrNameLst>
                                          <p:attrName>style.visibility</p:attrName>
                                        </p:attrNameLst>
                                      </p:cBhvr>
                                      <p:to>
                                        <p:strVal val="visible"/>
                                      </p:to>
                                    </p:set>
                                    <p:animEffect transition="in" filter="dissolve">
                                      <p:cBhvr>
                                        <p:cTn id="13" dur="500"/>
                                        <p:tgtEl>
                                          <p:spTgt spid="148488"/>
                                        </p:tgtEl>
                                      </p:cBhvr>
                                    </p:animEffect>
                                  </p:childTnLst>
                                </p:cTn>
                              </p:par>
                              <p:par>
                                <p:cTn id="14" presetID="9" presetClass="entr" presetSubtype="0" fill="hold" nodeType="withEffect">
                                  <p:stCondLst>
                                    <p:cond delay="0"/>
                                  </p:stCondLst>
                                  <p:childTnLst>
                                    <p:set>
                                      <p:cBhvr>
                                        <p:cTn id="15" dur="1" fill="hold">
                                          <p:stCondLst>
                                            <p:cond delay="0"/>
                                          </p:stCondLst>
                                        </p:cTn>
                                        <p:tgtEl>
                                          <p:spTgt spid="148489"/>
                                        </p:tgtEl>
                                        <p:attrNameLst>
                                          <p:attrName>style.visibility</p:attrName>
                                        </p:attrNameLst>
                                      </p:cBhvr>
                                      <p:to>
                                        <p:strVal val="visible"/>
                                      </p:to>
                                    </p:set>
                                    <p:animEffect transition="in" filter="dissolve">
                                      <p:cBhvr>
                                        <p:cTn id="16" dur="500"/>
                                        <p:tgtEl>
                                          <p:spTgt spid="14848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8490"/>
                                        </p:tgtEl>
                                        <p:attrNameLst>
                                          <p:attrName>style.visibility</p:attrName>
                                        </p:attrNameLst>
                                      </p:cBhvr>
                                      <p:to>
                                        <p:strVal val="visible"/>
                                      </p:to>
                                    </p:set>
                                    <p:animEffect transition="in" filter="dissolve">
                                      <p:cBhvr>
                                        <p:cTn id="19" dur="500"/>
                                        <p:tgtEl>
                                          <p:spTgt spid="14849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8491"/>
                                        </p:tgtEl>
                                        <p:attrNameLst>
                                          <p:attrName>style.visibility</p:attrName>
                                        </p:attrNameLst>
                                      </p:cBhvr>
                                      <p:to>
                                        <p:strVal val="visible"/>
                                      </p:to>
                                    </p:set>
                                    <p:animEffect transition="in" filter="dissolve">
                                      <p:cBhvr>
                                        <p:cTn id="22" dur="500"/>
                                        <p:tgtEl>
                                          <p:spTgt spid="148491"/>
                                        </p:tgtEl>
                                      </p:cBhvr>
                                    </p:animEffect>
                                  </p:childTnLst>
                                </p:cTn>
                              </p:par>
                              <p:par>
                                <p:cTn id="23" presetID="9" presetClass="entr" presetSubtype="0" fill="hold" nodeType="withEffect">
                                  <p:stCondLst>
                                    <p:cond delay="0"/>
                                  </p:stCondLst>
                                  <p:childTnLst>
                                    <p:set>
                                      <p:cBhvr>
                                        <p:cTn id="24" dur="1" fill="hold">
                                          <p:stCondLst>
                                            <p:cond delay="0"/>
                                          </p:stCondLst>
                                        </p:cTn>
                                        <p:tgtEl>
                                          <p:spTgt spid="148492"/>
                                        </p:tgtEl>
                                        <p:attrNameLst>
                                          <p:attrName>style.visibility</p:attrName>
                                        </p:attrNameLst>
                                      </p:cBhvr>
                                      <p:to>
                                        <p:strVal val="visible"/>
                                      </p:to>
                                    </p:set>
                                    <p:animEffect transition="in" filter="dissolve">
                                      <p:cBhvr>
                                        <p:cTn id="25" dur="500"/>
                                        <p:tgtEl>
                                          <p:spTgt spid="148492"/>
                                        </p:tgtEl>
                                      </p:cBhvr>
                                    </p:animEffect>
                                  </p:childTnLst>
                                </p:cTn>
                              </p:par>
                              <p:par>
                                <p:cTn id="26" presetID="9" presetClass="entr" presetSubtype="0" fill="hold" nodeType="withEffect">
                                  <p:stCondLst>
                                    <p:cond delay="0"/>
                                  </p:stCondLst>
                                  <p:childTnLst>
                                    <p:set>
                                      <p:cBhvr>
                                        <p:cTn id="27" dur="1" fill="hold">
                                          <p:stCondLst>
                                            <p:cond delay="0"/>
                                          </p:stCondLst>
                                        </p:cTn>
                                        <p:tgtEl>
                                          <p:spTgt spid="148493"/>
                                        </p:tgtEl>
                                        <p:attrNameLst>
                                          <p:attrName>style.visibility</p:attrName>
                                        </p:attrNameLst>
                                      </p:cBhvr>
                                      <p:to>
                                        <p:strVal val="visible"/>
                                      </p:to>
                                    </p:set>
                                    <p:animEffect transition="in" filter="dissolve">
                                      <p:cBhvr>
                                        <p:cTn id="28" dur="500"/>
                                        <p:tgtEl>
                                          <p:spTgt spid="14849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8494"/>
                                        </p:tgtEl>
                                        <p:attrNameLst>
                                          <p:attrName>style.visibility</p:attrName>
                                        </p:attrNameLst>
                                      </p:cBhvr>
                                      <p:to>
                                        <p:strVal val="visible"/>
                                      </p:to>
                                    </p:set>
                                    <p:animEffect transition="in" filter="dissolve">
                                      <p:cBhvr>
                                        <p:cTn id="33" dur="500"/>
                                        <p:tgtEl>
                                          <p:spTgt spid="148494"/>
                                        </p:tgtEl>
                                      </p:cBhvr>
                                    </p:animEffect>
                                  </p:childTnLst>
                                </p:cTn>
                              </p:par>
                              <p:par>
                                <p:cTn id="34" presetID="9" presetClass="entr" presetSubtype="0" fill="hold" nodeType="withEffect">
                                  <p:stCondLst>
                                    <p:cond delay="0"/>
                                  </p:stCondLst>
                                  <p:childTnLst>
                                    <p:set>
                                      <p:cBhvr>
                                        <p:cTn id="35" dur="1" fill="hold">
                                          <p:stCondLst>
                                            <p:cond delay="0"/>
                                          </p:stCondLst>
                                        </p:cTn>
                                        <p:tgtEl>
                                          <p:spTgt spid="148483"/>
                                        </p:tgtEl>
                                        <p:attrNameLst>
                                          <p:attrName>style.visibility</p:attrName>
                                        </p:attrNameLst>
                                      </p:cBhvr>
                                      <p:to>
                                        <p:strVal val="visible"/>
                                      </p:to>
                                    </p:set>
                                    <p:animEffect transition="in" filter="dissolve">
                                      <p:cBhvr>
                                        <p:cTn id="36" dur="500"/>
                                        <p:tgtEl>
                                          <p:spTgt spid="14848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48495"/>
                                        </p:tgtEl>
                                        <p:attrNameLst>
                                          <p:attrName>style.visibility</p:attrName>
                                        </p:attrNameLst>
                                      </p:cBhvr>
                                      <p:to>
                                        <p:strVal val="visible"/>
                                      </p:to>
                                    </p:set>
                                    <p:animEffect transition="in" filter="dissolve">
                                      <p:cBhvr>
                                        <p:cTn id="39" dur="500"/>
                                        <p:tgtEl>
                                          <p:spTgt spid="148495"/>
                                        </p:tgtEl>
                                      </p:cBhvr>
                                    </p:animEffect>
                                  </p:childTnLst>
                                </p:cTn>
                              </p:par>
                              <p:par>
                                <p:cTn id="40" presetID="9" presetClass="entr" presetSubtype="0" fill="hold" nodeType="withEffect">
                                  <p:stCondLst>
                                    <p:cond delay="0"/>
                                  </p:stCondLst>
                                  <p:childTnLst>
                                    <p:set>
                                      <p:cBhvr>
                                        <p:cTn id="41" dur="1" fill="hold">
                                          <p:stCondLst>
                                            <p:cond delay="0"/>
                                          </p:stCondLst>
                                        </p:cTn>
                                        <p:tgtEl>
                                          <p:spTgt spid="148496"/>
                                        </p:tgtEl>
                                        <p:attrNameLst>
                                          <p:attrName>style.visibility</p:attrName>
                                        </p:attrNameLst>
                                      </p:cBhvr>
                                      <p:to>
                                        <p:strVal val="visible"/>
                                      </p:to>
                                    </p:set>
                                    <p:animEffect transition="in" filter="dissolve">
                                      <p:cBhvr>
                                        <p:cTn id="42" dur="500"/>
                                        <p:tgtEl>
                                          <p:spTgt spid="148496"/>
                                        </p:tgtEl>
                                      </p:cBhvr>
                                    </p:animEffect>
                                  </p:childTnLst>
                                </p:cTn>
                              </p:par>
                              <p:par>
                                <p:cTn id="43" presetID="9" presetClass="entr" presetSubtype="0" fill="hold" nodeType="withEffect">
                                  <p:stCondLst>
                                    <p:cond delay="0"/>
                                  </p:stCondLst>
                                  <p:childTnLst>
                                    <p:set>
                                      <p:cBhvr>
                                        <p:cTn id="44" dur="1" fill="hold">
                                          <p:stCondLst>
                                            <p:cond delay="0"/>
                                          </p:stCondLst>
                                        </p:cTn>
                                        <p:tgtEl>
                                          <p:spTgt spid="148497"/>
                                        </p:tgtEl>
                                        <p:attrNameLst>
                                          <p:attrName>style.visibility</p:attrName>
                                        </p:attrNameLst>
                                      </p:cBhvr>
                                      <p:to>
                                        <p:strVal val="visible"/>
                                      </p:to>
                                    </p:set>
                                    <p:animEffect transition="in" filter="dissolve">
                                      <p:cBhvr>
                                        <p:cTn id="45" dur="500"/>
                                        <p:tgtEl>
                                          <p:spTgt spid="14849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48498"/>
                                        </p:tgtEl>
                                        <p:attrNameLst>
                                          <p:attrName>style.visibility</p:attrName>
                                        </p:attrNameLst>
                                      </p:cBhvr>
                                      <p:to>
                                        <p:strVal val="visible"/>
                                      </p:to>
                                    </p:set>
                                    <p:animEffect transition="in" filter="dissolve">
                                      <p:cBhvr>
                                        <p:cTn id="48" dur="500"/>
                                        <p:tgtEl>
                                          <p:spTgt spid="148498"/>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48499"/>
                                        </p:tgtEl>
                                        <p:attrNameLst>
                                          <p:attrName>style.visibility</p:attrName>
                                        </p:attrNameLst>
                                      </p:cBhvr>
                                      <p:to>
                                        <p:strVal val="visible"/>
                                      </p:to>
                                    </p:set>
                                    <p:animEffect transition="in" filter="dissolve">
                                      <p:cBhvr>
                                        <p:cTn id="51" dur="500"/>
                                        <p:tgtEl>
                                          <p:spTgt spid="148499"/>
                                        </p:tgtEl>
                                      </p:cBhvr>
                                    </p:animEffect>
                                  </p:childTnLst>
                                </p:cTn>
                              </p:par>
                              <p:par>
                                <p:cTn id="52" presetID="9" presetClass="entr" presetSubtype="0" fill="hold" nodeType="withEffect">
                                  <p:stCondLst>
                                    <p:cond delay="0"/>
                                  </p:stCondLst>
                                  <p:childTnLst>
                                    <p:set>
                                      <p:cBhvr>
                                        <p:cTn id="53" dur="1" fill="hold">
                                          <p:stCondLst>
                                            <p:cond delay="0"/>
                                          </p:stCondLst>
                                        </p:cTn>
                                        <p:tgtEl>
                                          <p:spTgt spid="148500"/>
                                        </p:tgtEl>
                                        <p:attrNameLst>
                                          <p:attrName>style.visibility</p:attrName>
                                        </p:attrNameLst>
                                      </p:cBhvr>
                                      <p:to>
                                        <p:strVal val="visible"/>
                                      </p:to>
                                    </p:set>
                                    <p:animEffect transition="in" filter="dissolve">
                                      <p:cBhvr>
                                        <p:cTn id="54" dur="500"/>
                                        <p:tgtEl>
                                          <p:spTgt spid="148500"/>
                                        </p:tgtEl>
                                      </p:cBhvr>
                                    </p:animEffect>
                                  </p:childTnLst>
                                </p:cTn>
                              </p:par>
                              <p:par>
                                <p:cTn id="55" presetID="9" presetClass="entr" presetSubtype="0" fill="hold" nodeType="withEffect">
                                  <p:stCondLst>
                                    <p:cond delay="0"/>
                                  </p:stCondLst>
                                  <p:childTnLst>
                                    <p:set>
                                      <p:cBhvr>
                                        <p:cTn id="56" dur="1" fill="hold">
                                          <p:stCondLst>
                                            <p:cond delay="0"/>
                                          </p:stCondLst>
                                        </p:cTn>
                                        <p:tgtEl>
                                          <p:spTgt spid="148501"/>
                                        </p:tgtEl>
                                        <p:attrNameLst>
                                          <p:attrName>style.visibility</p:attrName>
                                        </p:attrNameLst>
                                      </p:cBhvr>
                                      <p:to>
                                        <p:strVal val="visible"/>
                                      </p:to>
                                    </p:set>
                                    <p:animEffect transition="in" filter="dissolve">
                                      <p:cBhvr>
                                        <p:cTn id="57" dur="500"/>
                                        <p:tgtEl>
                                          <p:spTgt spid="148501"/>
                                        </p:tgtEl>
                                      </p:cBhvr>
                                    </p:animEffect>
                                  </p:childTnLst>
                                </p:cTn>
                              </p:par>
                              <p:par>
                                <p:cTn id="58" presetID="9"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dissolv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7" grpId="0" animBg="1"/>
      <p:bldP spid="148490" grpId="0" animBg="1"/>
      <p:bldP spid="148491" grpId="0" animBg="1"/>
      <p:bldP spid="148494" grpId="0"/>
      <p:bldP spid="148495" grpId="0" animBg="1"/>
      <p:bldP spid="148498" grpId="0" animBg="1"/>
      <p:bldP spid="148499"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35841</TotalTime>
  <Words>2988</Words>
  <Application>Microsoft Macintosh PowerPoint</Application>
  <PresentationFormat>On-screen Show (4:3)</PresentationFormat>
  <Paragraphs>241</Paragraphs>
  <Slides>34</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Apple Chancery</vt:lpstr>
      <vt:lpstr>Arial</vt:lpstr>
      <vt:lpstr>Calibri</vt:lpstr>
      <vt:lpstr>Cambria Math</vt:lpstr>
      <vt:lpstr>Gill Sans</vt:lpstr>
      <vt:lpstr>Lucida Grande</vt:lpstr>
      <vt:lpstr>Palatino Linotype</vt:lpstr>
      <vt:lpstr>Times New Roman</vt:lpstr>
      <vt:lpstr>Office Theme</vt:lpstr>
      <vt:lpstr>Equation</vt:lpstr>
      <vt:lpstr>General announcements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Torque’s Analogue (a review)</vt:lpstr>
      <vt:lpstr>Cross products (Ms. Dunham’s)</vt:lpstr>
      <vt:lpstr>Cross product directions</vt:lpstr>
      <vt:lpstr>PowerPoint Presentation</vt:lpstr>
      <vt:lpstr>PowerPoint Presentation</vt:lpstr>
      <vt:lpstr>PowerPoint Presentation</vt:lpstr>
      <vt:lpstr>Torque on the ladder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Moral of the story:</vt:lpstr>
      <vt:lpstr>Another practice question (8.3)</vt:lpstr>
      <vt:lpstr>One more example: wheel over a curb</vt:lpstr>
      <vt:lpstr>Wheel Over a Curb</vt:lpstr>
      <vt:lpstr>This is where Quiz 2 stuff stops</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Craig Fletcher</cp:lastModifiedBy>
  <cp:revision>742</cp:revision>
  <cp:lastPrinted>2020-12-01T16:23:20Z</cp:lastPrinted>
  <dcterms:created xsi:type="dcterms:W3CDTF">2017-08-16T17:34:12Z</dcterms:created>
  <dcterms:modified xsi:type="dcterms:W3CDTF">2023-12-01T16:20:17Z</dcterms:modified>
</cp:coreProperties>
</file>